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76" r:id="rId13"/>
    <p:sldId id="278" r:id="rId14"/>
    <p:sldId id="27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0E998-F6E2-4F9D-AE41-B7EAA819333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A5868-AB53-4D9E-8C2C-6BEFD5DA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8DDA39-37CD-419B-9CB5-F7BEF1EBEB10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18B78E-3712-4EDB-B369-ACD617B89530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flexible user interface that allows the user to customize the system without the need for programming.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5868-AB53-4D9E-8C2C-6BEFD5DA41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6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flexible user interface that allows the user to customize the system without the need for programming.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5868-AB53-4D9E-8C2C-6BEFD5DA41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6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flexible user interface that allows the user to customize the system without the need for programming.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5868-AB53-4D9E-8C2C-6BEFD5DA41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12417A-47A3-4618-9868-00A6653DCEBE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B1861BB-20F4-410D-9140-003F10E2D06A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6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7F4E8-B5C1-4BBF-94DB-45DCBDCD3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4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5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84088"/>
            <a:ext cx="9144000" cy="12371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Cambodia Early Warning and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Response Network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CamEwarn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4753"/>
            <a:ext cx="9144000" cy="92778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IENG Vanra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675752"/>
            <a:ext cx="9144000" cy="927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World Health Organization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07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1"/>
          <p:cNvSpPr>
            <a:spLocks noChangeShapeType="1"/>
          </p:cNvSpPr>
          <p:nvPr/>
        </p:nvSpPr>
        <p:spPr bwMode="auto">
          <a:xfrm>
            <a:off x="-17463" y="1096963"/>
            <a:ext cx="9144001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57150" y="119063"/>
            <a:ext cx="906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Data Reporting via SMS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2" name="Rectangle 14"/>
          <p:cNvSpPr>
            <a:spLocks noChangeArrowheads="1"/>
          </p:cNvSpPr>
          <p:nvPr/>
        </p:nvSpPr>
        <p:spPr bwMode="auto">
          <a:xfrm>
            <a:off x="4316413" y="2259013"/>
            <a:ext cx="609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3" name="Rectangle 15"/>
          <p:cNvSpPr>
            <a:spLocks noChangeArrowheads="1"/>
          </p:cNvSpPr>
          <p:nvPr/>
        </p:nvSpPr>
        <p:spPr bwMode="auto">
          <a:xfrm>
            <a:off x="4468813" y="19494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1987550" y="3816350"/>
            <a:ext cx="609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2139950" y="350678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6" name="Rectangle 18"/>
          <p:cNvSpPr>
            <a:spLocks noChangeArrowheads="1"/>
          </p:cNvSpPr>
          <p:nvPr/>
        </p:nvSpPr>
        <p:spPr bwMode="auto">
          <a:xfrm>
            <a:off x="6664325" y="3663950"/>
            <a:ext cx="609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7" name="Rectangle 19"/>
          <p:cNvSpPr>
            <a:spLocks noChangeArrowheads="1"/>
          </p:cNvSpPr>
          <p:nvPr/>
        </p:nvSpPr>
        <p:spPr bwMode="auto">
          <a:xfrm>
            <a:off x="6816725" y="335438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8" name="Line 21"/>
          <p:cNvSpPr>
            <a:spLocks noChangeShapeType="1"/>
          </p:cNvSpPr>
          <p:nvPr/>
        </p:nvSpPr>
        <p:spPr bwMode="auto">
          <a:xfrm flipV="1">
            <a:off x="2544763" y="2516188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22"/>
          <p:cNvSpPr>
            <a:spLocks noChangeShapeType="1"/>
          </p:cNvSpPr>
          <p:nvPr/>
        </p:nvSpPr>
        <p:spPr bwMode="auto">
          <a:xfrm flipH="1" flipV="1">
            <a:off x="4678363" y="2520950"/>
            <a:ext cx="2057400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Rectangle 23"/>
          <p:cNvSpPr>
            <a:spLocks noChangeArrowheads="1"/>
          </p:cNvSpPr>
          <p:nvPr/>
        </p:nvSpPr>
        <p:spPr bwMode="auto">
          <a:xfrm>
            <a:off x="1120775" y="5487988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….</a:t>
            </a:r>
          </a:p>
          <a:p>
            <a:pPr algn="ctr" eaLnBrk="1" hangingPunct="1"/>
            <a:r>
              <a:rPr lang="en-US"/>
              <a:t>….</a:t>
            </a:r>
          </a:p>
        </p:txBody>
      </p:sp>
      <p:sp>
        <p:nvSpPr>
          <p:cNvPr id="27661" name="Rectangle 24"/>
          <p:cNvSpPr>
            <a:spLocks noChangeArrowheads="1"/>
          </p:cNvSpPr>
          <p:nvPr/>
        </p:nvSpPr>
        <p:spPr bwMode="auto">
          <a:xfrm>
            <a:off x="3078163" y="549275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….</a:t>
            </a:r>
          </a:p>
          <a:p>
            <a:pPr algn="ctr" eaLnBrk="1" hangingPunct="1"/>
            <a:r>
              <a:rPr lang="en-US"/>
              <a:t>….</a:t>
            </a:r>
          </a:p>
        </p:txBody>
      </p:sp>
      <p:sp>
        <p:nvSpPr>
          <p:cNvPr id="27662" name="Rectangle 25"/>
          <p:cNvSpPr>
            <a:spLocks noChangeArrowheads="1"/>
          </p:cNvSpPr>
          <p:nvPr/>
        </p:nvSpPr>
        <p:spPr bwMode="auto">
          <a:xfrm>
            <a:off x="5764213" y="5402263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….</a:t>
            </a:r>
          </a:p>
          <a:p>
            <a:pPr algn="ctr" eaLnBrk="1" hangingPunct="1"/>
            <a:r>
              <a:rPr lang="en-US"/>
              <a:t>….</a:t>
            </a:r>
          </a:p>
        </p:txBody>
      </p:sp>
      <p:sp>
        <p:nvSpPr>
          <p:cNvPr id="27663" name="Rectangle 26"/>
          <p:cNvSpPr>
            <a:spLocks noChangeArrowheads="1"/>
          </p:cNvSpPr>
          <p:nvPr/>
        </p:nvSpPr>
        <p:spPr bwMode="auto">
          <a:xfrm>
            <a:off x="7859713" y="541655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….</a:t>
            </a:r>
          </a:p>
          <a:p>
            <a:pPr algn="ctr" eaLnBrk="1" hangingPunct="1"/>
            <a:r>
              <a:rPr lang="en-US"/>
              <a:t>….</a:t>
            </a:r>
          </a:p>
        </p:txBody>
      </p:sp>
      <p:sp>
        <p:nvSpPr>
          <p:cNvPr id="27664" name="Line 27"/>
          <p:cNvSpPr>
            <a:spLocks noChangeShapeType="1"/>
          </p:cNvSpPr>
          <p:nvPr/>
        </p:nvSpPr>
        <p:spPr bwMode="auto">
          <a:xfrm flipV="1">
            <a:off x="1420813" y="4321175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28"/>
          <p:cNvSpPr>
            <a:spLocks noChangeShapeType="1"/>
          </p:cNvSpPr>
          <p:nvPr/>
        </p:nvSpPr>
        <p:spPr bwMode="auto">
          <a:xfrm flipV="1">
            <a:off x="5916613" y="3963988"/>
            <a:ext cx="738187" cy="127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29"/>
          <p:cNvSpPr>
            <a:spLocks noChangeShapeType="1"/>
          </p:cNvSpPr>
          <p:nvPr/>
        </p:nvSpPr>
        <p:spPr bwMode="auto">
          <a:xfrm flipH="1" flipV="1">
            <a:off x="2640013" y="4397375"/>
            <a:ext cx="514350" cy="101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30"/>
          <p:cNvSpPr>
            <a:spLocks noChangeShapeType="1"/>
          </p:cNvSpPr>
          <p:nvPr/>
        </p:nvSpPr>
        <p:spPr bwMode="auto">
          <a:xfrm flipH="1" flipV="1">
            <a:off x="7288213" y="4016375"/>
            <a:ext cx="742950" cy="127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31"/>
          <p:cNvSpPr>
            <a:spLocks noChangeShapeType="1"/>
          </p:cNvSpPr>
          <p:nvPr/>
        </p:nvSpPr>
        <p:spPr bwMode="auto">
          <a:xfrm>
            <a:off x="-26988" y="4778375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32"/>
          <p:cNvSpPr>
            <a:spLocks noChangeShapeType="1"/>
          </p:cNvSpPr>
          <p:nvPr/>
        </p:nvSpPr>
        <p:spPr bwMode="auto">
          <a:xfrm>
            <a:off x="-31750" y="27844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Text Box 33"/>
          <p:cNvSpPr txBox="1">
            <a:spLocks noChangeArrowheads="1"/>
          </p:cNvSpPr>
          <p:nvPr/>
        </p:nvSpPr>
        <p:spPr bwMode="auto">
          <a:xfrm>
            <a:off x="33338" y="1309688"/>
            <a:ext cx="291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National Level</a:t>
            </a:r>
          </a:p>
          <a:p>
            <a:pPr eaLnBrk="1" hangingPunct="1"/>
            <a:r>
              <a:rPr lang="en-US"/>
              <a:t>PC connected with phone</a:t>
            </a:r>
          </a:p>
        </p:txBody>
      </p:sp>
      <p:sp>
        <p:nvSpPr>
          <p:cNvPr id="27671" name="Text Box 34"/>
          <p:cNvSpPr txBox="1">
            <a:spLocks noChangeArrowheads="1"/>
          </p:cNvSpPr>
          <p:nvPr/>
        </p:nvSpPr>
        <p:spPr bwMode="auto">
          <a:xfrm>
            <a:off x="42863" y="2755900"/>
            <a:ext cx="278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Provincial level</a:t>
            </a:r>
          </a:p>
          <a:p>
            <a:pPr eaLnBrk="1" hangingPunct="1"/>
            <a:r>
              <a:rPr lang="en-US"/>
              <a:t>PC connected with phone</a:t>
            </a:r>
          </a:p>
        </p:txBody>
      </p:sp>
      <p:sp>
        <p:nvSpPr>
          <p:cNvPr id="27672" name="Text Box 35"/>
          <p:cNvSpPr txBox="1">
            <a:spLocks noChangeArrowheads="1"/>
          </p:cNvSpPr>
          <p:nvPr/>
        </p:nvSpPr>
        <p:spPr bwMode="auto">
          <a:xfrm>
            <a:off x="38100" y="4783138"/>
            <a:ext cx="33639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District level</a:t>
            </a:r>
          </a:p>
          <a:p>
            <a:pPr eaLnBrk="1" hangingPunct="1"/>
            <a:r>
              <a:rPr lang="en-US"/>
              <a:t>Mobile phone with template SMS</a:t>
            </a:r>
          </a:p>
        </p:txBody>
      </p:sp>
      <p:sp>
        <p:nvSpPr>
          <p:cNvPr id="27673" name="Text Box 36"/>
          <p:cNvSpPr txBox="1">
            <a:spLocks noChangeArrowheads="1"/>
          </p:cNvSpPr>
          <p:nvPr/>
        </p:nvSpPr>
        <p:spPr bwMode="auto">
          <a:xfrm>
            <a:off x="4313238" y="4549775"/>
            <a:ext cx="6794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SMS</a:t>
            </a:r>
          </a:p>
        </p:txBody>
      </p:sp>
      <p:sp>
        <p:nvSpPr>
          <p:cNvPr id="27674" name="Text Box 38"/>
          <p:cNvSpPr txBox="1">
            <a:spLocks noChangeArrowheads="1"/>
          </p:cNvSpPr>
          <p:nvPr/>
        </p:nvSpPr>
        <p:spPr bwMode="auto">
          <a:xfrm>
            <a:off x="4260850" y="2706688"/>
            <a:ext cx="679450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SMS</a:t>
            </a:r>
          </a:p>
        </p:txBody>
      </p:sp>
      <p:pic>
        <p:nvPicPr>
          <p:cNvPr id="27675" name="Picture 37" descr="Database_imgProduct_sonyericsson-w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457575"/>
            <a:ext cx="352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38" descr="Database_imgProduct_sonyericsson-m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49875"/>
            <a:ext cx="371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39" descr="Database_imgProduct_sonyericsson-m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387975"/>
            <a:ext cx="371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40" descr="Database_imgProduct_sonyericsson-m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5324475"/>
            <a:ext cx="371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41" descr="Database_imgProduct_sonyericsson-m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337175"/>
            <a:ext cx="371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42" descr="j02055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05138"/>
            <a:ext cx="1295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43" descr="j02055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3208338"/>
            <a:ext cx="1295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44" descr="j02055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425575"/>
            <a:ext cx="1295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3" name="Line 48"/>
          <p:cNvSpPr>
            <a:spLocks noChangeShapeType="1"/>
          </p:cNvSpPr>
          <p:nvPr/>
        </p:nvSpPr>
        <p:spPr bwMode="auto">
          <a:xfrm>
            <a:off x="2411413" y="399097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84" name="Picture 49" descr="Database_imgProduct_sonyericsson-w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276600"/>
            <a:ext cx="352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5" name="Line 50"/>
          <p:cNvSpPr>
            <a:spLocks noChangeShapeType="1"/>
          </p:cNvSpPr>
          <p:nvPr/>
        </p:nvSpPr>
        <p:spPr bwMode="auto">
          <a:xfrm>
            <a:off x="7202488" y="3810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86" name="Picture 51" descr="Database_imgProduct_sonyericsson-w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768475"/>
            <a:ext cx="352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7" name="Line 52"/>
          <p:cNvSpPr>
            <a:spLocks noChangeShapeType="1"/>
          </p:cNvSpPr>
          <p:nvPr/>
        </p:nvSpPr>
        <p:spPr bwMode="auto">
          <a:xfrm>
            <a:off x="4903788" y="230187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AE8CE7-DD12-492D-A614-F8ADB852EC91}" type="slidenum">
              <a:rPr lang="en-US">
                <a:solidFill>
                  <a:srgbClr val="B5A788"/>
                </a:solidFill>
              </a:rPr>
              <a:pPr eaLnBrk="1" hangingPunct="1"/>
              <a:t>10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41" name="Picture 40" descr="DDD-PP Slide-foo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9489" y="6350"/>
            <a:ext cx="861496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Data reporting: Remote SMS System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0600" y="14478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Simple and easy to use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District level : Template SMS + PDA phone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Province : Computer connected with mobile  phone(receive / forward the SMS)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National level : Computer connected with mobile phone (receive / feedback SMS to lower level)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System Requirement: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1000" dirty="0">
              <a:latin typeface="+mn-lt"/>
            </a:endParaRPr>
          </a:p>
          <a:p>
            <a:pPr lvl="1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2100" dirty="0">
                <a:ea typeface="Times New Roman" pitchFamily="18" charset="0"/>
              </a:rPr>
              <a:t> Cell phone with a service card</a:t>
            </a:r>
            <a:r>
              <a:rPr lang="en-US" sz="2100" dirty="0">
                <a:solidFill>
                  <a:srgbClr val="FF0000"/>
                </a:solidFill>
                <a:ea typeface="Times New Roman" pitchFamily="18" charset="0"/>
              </a:rPr>
              <a:t> </a:t>
            </a:r>
            <a:endParaRPr lang="en-US" sz="1300" dirty="0"/>
          </a:p>
          <a:p>
            <a:pPr lvl="1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2100" dirty="0">
                <a:ea typeface="Times New Roman" pitchFamily="18" charset="0"/>
              </a:rPr>
              <a:t> Line Connector to computer – M Bush </a:t>
            </a:r>
            <a:endParaRPr lang="en-US" sz="1300" dirty="0"/>
          </a:p>
          <a:p>
            <a:pPr lvl="1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2100" dirty="0">
                <a:ea typeface="Times New Roman" pitchFamily="18" charset="0"/>
              </a:rPr>
              <a:t> SMS API </a:t>
            </a:r>
            <a:endParaRPr lang="en-US" sz="1300" dirty="0"/>
          </a:p>
          <a:p>
            <a:pPr lvl="1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2100" dirty="0">
                <a:ea typeface="Times New Roman" pitchFamily="18" charset="0"/>
              </a:rPr>
              <a:t> A set of computer which include the  SMS API </a:t>
            </a:r>
            <a:endParaRPr lang="en-US" sz="1300" dirty="0"/>
          </a:p>
          <a:p>
            <a:pPr lvl="1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2100" dirty="0">
                <a:ea typeface="Times New Roman" pitchFamily="18" charset="0"/>
              </a:rPr>
              <a:t> Data encode engine </a:t>
            </a:r>
            <a:endParaRPr lang="en-US" sz="4600" dirty="0">
              <a:latin typeface="+mn-lt"/>
            </a:endParaRP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800" dirty="0">
              <a:latin typeface="+mn-lt"/>
            </a:endParaRPr>
          </a:p>
        </p:txBody>
      </p:sp>
      <p:grpSp>
        <p:nvGrpSpPr>
          <p:cNvPr id="26628" name="Group 37"/>
          <p:cNvGrpSpPr>
            <a:grpSpLocks/>
          </p:cNvGrpSpPr>
          <p:nvPr/>
        </p:nvGrpSpPr>
        <p:grpSpPr bwMode="auto">
          <a:xfrm>
            <a:off x="5267325" y="1295400"/>
            <a:ext cx="3724275" cy="5334000"/>
            <a:chOff x="228600" y="558800"/>
            <a:chExt cx="4257675" cy="6076950"/>
          </a:xfrm>
        </p:grpSpPr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 rot="-2700000">
              <a:off x="400050" y="662302"/>
              <a:ext cx="203200" cy="201298"/>
            </a:xfrm>
            <a:prstGeom prst="rtTriangl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 rot="-2700000">
              <a:off x="400050" y="587375"/>
              <a:ext cx="203200" cy="201298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32" name="Line 9"/>
            <p:cNvSpPr>
              <a:spLocks noChangeShapeType="1"/>
            </p:cNvSpPr>
            <p:nvPr/>
          </p:nvSpPr>
          <p:spPr bwMode="auto">
            <a:xfrm>
              <a:off x="916305" y="767027"/>
              <a:ext cx="0" cy="152136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10"/>
            <p:cNvSpPr>
              <a:spLocks noChangeShapeType="1"/>
            </p:cNvSpPr>
            <p:nvPr/>
          </p:nvSpPr>
          <p:spPr bwMode="auto">
            <a:xfrm>
              <a:off x="981075" y="736600"/>
              <a:ext cx="0" cy="182563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1"/>
            <p:cNvSpPr>
              <a:spLocks noChangeShapeType="1"/>
            </p:cNvSpPr>
            <p:nvPr/>
          </p:nvSpPr>
          <p:spPr bwMode="auto">
            <a:xfrm>
              <a:off x="851535" y="797454"/>
              <a:ext cx="0" cy="121709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12"/>
            <p:cNvSpPr>
              <a:spLocks noChangeShapeType="1"/>
            </p:cNvSpPr>
            <p:nvPr/>
          </p:nvSpPr>
          <p:spPr bwMode="auto">
            <a:xfrm>
              <a:off x="790575" y="827882"/>
              <a:ext cx="0" cy="91282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14"/>
            <p:cNvSpPr>
              <a:spLocks noChangeArrowheads="1"/>
            </p:cNvSpPr>
            <p:nvPr/>
          </p:nvSpPr>
          <p:spPr bwMode="auto">
            <a:xfrm>
              <a:off x="3572354" y="730250"/>
              <a:ext cx="425341" cy="196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37" name="Rectangle 15"/>
            <p:cNvSpPr>
              <a:spLocks noChangeArrowheads="1"/>
            </p:cNvSpPr>
            <p:nvPr/>
          </p:nvSpPr>
          <p:spPr bwMode="auto">
            <a:xfrm flipH="1">
              <a:off x="3524250" y="800914"/>
              <a:ext cx="45572" cy="757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3815406" y="730250"/>
              <a:ext cx="182289" cy="1968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39" name="Line 17"/>
            <p:cNvSpPr>
              <a:spLocks noChangeShapeType="1"/>
            </p:cNvSpPr>
            <p:nvPr/>
          </p:nvSpPr>
          <p:spPr bwMode="auto">
            <a:xfrm>
              <a:off x="4116689" y="735297"/>
              <a:ext cx="288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Rectangle 18"/>
            <p:cNvSpPr>
              <a:spLocks noChangeAspect="1" noChangeArrowheads="1"/>
            </p:cNvSpPr>
            <p:nvPr/>
          </p:nvSpPr>
          <p:spPr bwMode="auto">
            <a:xfrm>
              <a:off x="4119221" y="740345"/>
              <a:ext cx="75954" cy="8202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41" name="Line 19"/>
            <p:cNvSpPr>
              <a:spLocks noChangeShapeType="1"/>
            </p:cNvSpPr>
            <p:nvPr/>
          </p:nvSpPr>
          <p:spPr bwMode="auto">
            <a:xfrm rot="10800000">
              <a:off x="4096435" y="896815"/>
              <a:ext cx="288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Rectangle 20"/>
            <p:cNvSpPr>
              <a:spLocks noChangeAspect="1" noChangeArrowheads="1"/>
            </p:cNvSpPr>
            <p:nvPr/>
          </p:nvSpPr>
          <p:spPr bwMode="auto">
            <a:xfrm rot="10800000">
              <a:off x="4306573" y="808485"/>
              <a:ext cx="75954" cy="8202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43" name="AutoShape 21"/>
            <p:cNvSpPr>
              <a:spLocks noChangeAspect="1" noChangeArrowheads="1"/>
            </p:cNvSpPr>
            <p:nvPr/>
          </p:nvSpPr>
          <p:spPr bwMode="auto">
            <a:xfrm>
              <a:off x="531813" y="1281113"/>
              <a:ext cx="523875" cy="606425"/>
            </a:xfrm>
            <a:prstGeom prst="diamond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44" name="Text Box 22"/>
            <p:cNvSpPr txBox="1">
              <a:spLocks noChangeArrowheads="1"/>
            </p:cNvSpPr>
            <p:nvPr/>
          </p:nvSpPr>
          <p:spPr bwMode="auto">
            <a:xfrm>
              <a:off x="266700" y="6161088"/>
              <a:ext cx="1366838" cy="4556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8080"/>
                  </a:solidFill>
                </a:rPr>
                <a:t>View</a:t>
              </a:r>
              <a:endParaRPr lang="en-US" sz="1600"/>
            </a:p>
          </p:txBody>
        </p:sp>
        <p:sp>
          <p:nvSpPr>
            <p:cNvPr id="26645" name="Text Box 23"/>
            <p:cNvSpPr txBox="1">
              <a:spLocks noChangeArrowheads="1"/>
            </p:cNvSpPr>
            <p:nvPr/>
          </p:nvSpPr>
          <p:spPr bwMode="auto">
            <a:xfrm>
              <a:off x="1671638" y="6161088"/>
              <a:ext cx="1368425" cy="4556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8080"/>
                  </a:solidFill>
                </a:rPr>
                <a:t>Select</a:t>
              </a:r>
              <a:endParaRPr lang="en-US" sz="1600"/>
            </a:p>
          </p:txBody>
        </p:sp>
        <p:sp>
          <p:nvSpPr>
            <p:cNvPr id="26646" name="Text Box 24"/>
            <p:cNvSpPr txBox="1">
              <a:spLocks noChangeArrowheads="1"/>
            </p:cNvSpPr>
            <p:nvPr/>
          </p:nvSpPr>
          <p:spPr bwMode="auto">
            <a:xfrm>
              <a:off x="3078163" y="6161088"/>
              <a:ext cx="1366837" cy="4556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8080"/>
                  </a:solidFill>
                </a:rPr>
                <a:t>More</a:t>
              </a:r>
              <a:endParaRPr lang="en-US" sz="1600"/>
            </a:p>
          </p:txBody>
        </p:sp>
        <p:sp>
          <p:nvSpPr>
            <p:cNvPr id="26647" name="Rectangle 25"/>
            <p:cNvSpPr>
              <a:spLocks noChangeArrowheads="1"/>
            </p:cNvSpPr>
            <p:nvPr/>
          </p:nvSpPr>
          <p:spPr bwMode="auto">
            <a:xfrm>
              <a:off x="228600" y="558800"/>
              <a:ext cx="4257675" cy="607695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48" name="AutoShape 26"/>
            <p:cNvSpPr>
              <a:spLocks noChangeArrowheads="1"/>
            </p:cNvSpPr>
            <p:nvPr/>
          </p:nvSpPr>
          <p:spPr bwMode="auto">
            <a:xfrm>
              <a:off x="323850" y="1033463"/>
              <a:ext cx="4103688" cy="1082675"/>
            </a:xfrm>
            <a:prstGeom prst="flowChartTerminator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49" name="AutoShape 27"/>
            <p:cNvSpPr>
              <a:spLocks noChangeArrowheads="1"/>
            </p:cNvSpPr>
            <p:nvPr/>
          </p:nvSpPr>
          <p:spPr bwMode="auto">
            <a:xfrm rot="10800000">
              <a:off x="703263" y="1109663"/>
              <a:ext cx="3609975" cy="928687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50" name="Text Box 28"/>
            <p:cNvSpPr txBox="1">
              <a:spLocks noChangeArrowheads="1"/>
            </p:cNvSpPr>
            <p:nvPr/>
          </p:nvSpPr>
          <p:spPr bwMode="auto">
            <a:xfrm>
              <a:off x="1330325" y="1358900"/>
              <a:ext cx="240347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8080"/>
                  </a:solidFill>
                </a:rPr>
                <a:t>CAMEWARN-SMS</a:t>
              </a:r>
            </a:p>
            <a:p>
              <a:pPr eaLnBrk="1" hangingPunct="1"/>
              <a:r>
                <a:rPr lang="en-US">
                  <a:solidFill>
                    <a:srgbClr val="008080"/>
                  </a:solidFill>
                </a:rPr>
                <a:t>Select Disease</a:t>
              </a:r>
              <a:endParaRPr lang="en-US"/>
            </a:p>
          </p:txBody>
        </p:sp>
        <p:sp>
          <p:nvSpPr>
            <p:cNvPr id="26651" name="AutoShape 30"/>
            <p:cNvSpPr>
              <a:spLocks noChangeArrowheads="1"/>
            </p:cNvSpPr>
            <p:nvPr/>
          </p:nvSpPr>
          <p:spPr bwMode="auto">
            <a:xfrm rot="5400000">
              <a:off x="3811864" y="1189314"/>
              <a:ext cx="139147" cy="1428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AutoShape 31"/>
            <p:cNvSpPr>
              <a:spLocks noChangeArrowheads="1"/>
            </p:cNvSpPr>
            <p:nvPr/>
          </p:nvSpPr>
          <p:spPr bwMode="auto">
            <a:xfrm>
              <a:off x="3738563" y="1163638"/>
              <a:ext cx="142875" cy="89963"/>
            </a:xfrm>
            <a:prstGeom prst="leftArrow">
              <a:avLst>
                <a:gd name="adj1" fmla="val 37731"/>
                <a:gd name="adj2" fmla="val 7572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53" name="Rectangle 32"/>
            <p:cNvSpPr>
              <a:spLocks noChangeArrowheads="1"/>
            </p:cNvSpPr>
            <p:nvPr/>
          </p:nvSpPr>
          <p:spPr bwMode="auto">
            <a:xfrm>
              <a:off x="3738563" y="1295538"/>
              <a:ext cx="142875" cy="3478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54" name="Line 33"/>
            <p:cNvSpPr>
              <a:spLocks noChangeShapeType="1"/>
            </p:cNvSpPr>
            <p:nvPr/>
          </p:nvSpPr>
          <p:spPr bwMode="auto">
            <a:xfrm rot="5400000">
              <a:off x="3540125" y="1244601"/>
              <a:ext cx="288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34"/>
            <p:cNvSpPr>
              <a:spLocks noChangeShapeType="1"/>
            </p:cNvSpPr>
            <p:nvPr/>
          </p:nvSpPr>
          <p:spPr bwMode="auto">
            <a:xfrm>
              <a:off x="3692525" y="1387475"/>
              <a:ext cx="531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Text Box 35"/>
            <p:cNvSpPr txBox="1">
              <a:spLocks noChangeArrowheads="1"/>
            </p:cNvSpPr>
            <p:nvPr/>
          </p:nvSpPr>
          <p:spPr bwMode="auto">
            <a:xfrm>
              <a:off x="381000" y="2325688"/>
              <a:ext cx="4102100" cy="364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/>
                <a:t>01 - ACUTE </a:t>
              </a:r>
              <a:r>
                <a:rPr lang="en-US" dirty="0" smtClean="0"/>
                <a:t>DIAHRRHEA</a:t>
              </a:r>
              <a:endParaRPr lang="en-US" dirty="0"/>
            </a:p>
            <a:p>
              <a:pPr eaLnBrk="1" hangingPunct="1"/>
              <a:r>
                <a:rPr lang="en-US" dirty="0" smtClean="0"/>
                <a:t>02 - FEVER WITH RASH</a:t>
              </a:r>
              <a:endParaRPr lang="en-US" dirty="0"/>
            </a:p>
            <a:p>
              <a:pPr eaLnBrk="1" hangingPunct="1"/>
              <a:r>
                <a:rPr lang="en-US" dirty="0"/>
                <a:t>03 - ACUTE FLACCID PARALYSIS</a:t>
              </a:r>
            </a:p>
            <a:p>
              <a:pPr eaLnBrk="1" hangingPunct="1"/>
              <a:r>
                <a:rPr lang="en-US" dirty="0"/>
                <a:t>04 - SEVERE RESPIRATORY INF.</a:t>
              </a:r>
            </a:p>
            <a:p>
              <a:pPr eaLnBrk="1" hangingPunct="1"/>
              <a:r>
                <a:rPr lang="en-US" dirty="0"/>
                <a:t>05 - SUSPECT DENGUE FEVER</a:t>
              </a:r>
            </a:p>
            <a:p>
              <a:pPr eaLnBrk="1" hangingPunct="1"/>
              <a:r>
                <a:rPr lang="en-US" dirty="0"/>
                <a:t>06 - MENINGITIS</a:t>
              </a:r>
            </a:p>
            <a:p>
              <a:pPr eaLnBrk="1" hangingPunct="1"/>
              <a:r>
                <a:rPr lang="en-US" dirty="0"/>
                <a:t>07 - ACUTE JAUNDICE</a:t>
              </a:r>
            </a:p>
            <a:p>
              <a:pPr eaLnBrk="1" hangingPunct="1"/>
              <a:r>
                <a:rPr lang="en-US" dirty="0"/>
                <a:t>08 - DIPHTHERIA</a:t>
              </a:r>
            </a:p>
            <a:p>
              <a:pPr eaLnBrk="1" hangingPunct="1"/>
              <a:r>
                <a:rPr lang="en-US" dirty="0"/>
                <a:t>09 - RABIES</a:t>
              </a:r>
            </a:p>
            <a:p>
              <a:pPr eaLnBrk="1" hangingPunct="1"/>
              <a:r>
                <a:rPr lang="en-US" dirty="0"/>
                <a:t>10– NEONATAL TETANUS </a:t>
              </a: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FAE4FD-F544-4DA1-9646-124A3F96D4A1}" type="slidenum">
              <a:rPr lang="en-US">
                <a:solidFill>
                  <a:srgbClr val="B5A788"/>
                </a:solidFill>
              </a:rPr>
              <a:pPr eaLnBrk="1" hangingPunct="1"/>
              <a:t>11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33" name="Picture 32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9489" y="6350"/>
            <a:ext cx="861496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CamEwarn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Web based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922" y="1304578"/>
            <a:ext cx="4297499" cy="505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5600" dirty="0" smtClean="0"/>
              <a:t>Started in October 2013, supported by WHO HQ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5600" dirty="0" smtClean="0"/>
              <a:t>First pilot in Takeo province and will roll out to countrywide down to district level by the end of 2013.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5600" dirty="0" smtClean="0"/>
              <a:t>Implemented based on District Health Information Software 2 (DHIS2)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5600" dirty="0" smtClean="0"/>
              <a:t>Free </a:t>
            </a:r>
            <a:r>
              <a:rPr lang="en-US" sz="5600" dirty="0"/>
              <a:t>and open-source web-application </a:t>
            </a:r>
            <a:r>
              <a:rPr lang="en-US" sz="5600" dirty="0" smtClean="0"/>
              <a:t>for collection</a:t>
            </a:r>
            <a:r>
              <a:rPr lang="en-US" sz="5600" dirty="0"/>
              <a:t>, validation, analysis, and presentation of aggregated routine data, semi-permanent data (staffing, population estimates) and survey/audit </a:t>
            </a:r>
            <a:r>
              <a:rPr lang="en-US" sz="5600" dirty="0" smtClean="0"/>
              <a:t>data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5600" dirty="0" smtClean="0"/>
              <a:t>flexible </a:t>
            </a:r>
            <a:r>
              <a:rPr lang="en-US" sz="5600" dirty="0"/>
              <a:t>user </a:t>
            </a:r>
            <a:r>
              <a:rPr lang="en-US" sz="5600" dirty="0" smtClean="0"/>
              <a:t>interface and language translation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5600" dirty="0" smtClean="0"/>
              <a:t>Data can be entered </a:t>
            </a:r>
            <a:r>
              <a:rPr lang="en-US" sz="5600" dirty="0"/>
              <a:t>for later upload when internet connectivity is re-established. </a:t>
            </a:r>
            <a:endParaRPr lang="en-US" sz="5600" dirty="0" smtClean="0"/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5600" dirty="0" smtClean="0"/>
              <a:t>Data security and user control</a:t>
            </a:r>
            <a:endParaRPr lang="en-US" sz="4800" dirty="0" smtClean="0">
              <a:latin typeface="+mn-lt"/>
            </a:endParaRP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FAE4FD-F544-4DA1-9646-124A3F96D4A1}" type="slidenum">
              <a:rPr lang="en-US">
                <a:solidFill>
                  <a:srgbClr val="B5A788"/>
                </a:solidFill>
              </a:rPr>
              <a:pPr eaLnBrk="1" hangingPunct="1"/>
              <a:t>12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33" name="Picture 32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pic>
        <p:nvPicPr>
          <p:cNvPr id="2" name="Picture 1" descr="Cambodia Early Warning Response Network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/>
          <a:stretch/>
        </p:blipFill>
        <p:spPr>
          <a:xfrm>
            <a:off x="4377091" y="1302606"/>
            <a:ext cx="4761098" cy="38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9489" y="6350"/>
            <a:ext cx="861496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Data Entry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FAE4FD-F544-4DA1-9646-124A3F96D4A1}" type="slidenum">
              <a:rPr lang="en-US">
                <a:solidFill>
                  <a:srgbClr val="B5A788"/>
                </a:solidFill>
              </a:rPr>
              <a:pPr eaLnBrk="1" hangingPunct="1"/>
              <a:t>13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33" name="Picture 32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pic>
        <p:nvPicPr>
          <p:cNvPr id="2" name="Picture 1" descr="Cambodia Early Warning Response Network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r="2410"/>
          <a:stretch/>
        </p:blipFill>
        <p:spPr>
          <a:xfrm>
            <a:off x="605927" y="936434"/>
            <a:ext cx="8328752" cy="52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9489" y="6350"/>
            <a:ext cx="861496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Data visualization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FAE4FD-F544-4DA1-9646-124A3F96D4A1}" type="slidenum">
              <a:rPr lang="en-US">
                <a:solidFill>
                  <a:srgbClr val="B5A788"/>
                </a:solidFill>
              </a:rPr>
              <a:pPr eaLnBrk="1" hangingPunct="1"/>
              <a:t>14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33" name="Picture 32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pic>
        <p:nvPicPr>
          <p:cNvPr id="3" name="Picture 2" descr="Cambodia Early Warning Response Network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2" r="17591"/>
          <a:stretch/>
        </p:blipFill>
        <p:spPr>
          <a:xfrm>
            <a:off x="1057618" y="1149350"/>
            <a:ext cx="7535537" cy="45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990600" y="1266825"/>
            <a:ext cx="8153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EBS : Event Base Surveillance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Installed since 2009 at National Level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Desktop application with Microsoft Access database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Used for daily data collection from hot lines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Reports can be generated weekly, monthly,…etc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35100" y="635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Surveillance Software (cont.)</a:t>
            </a:r>
          </a:p>
        </p:txBody>
      </p:sp>
      <p:pic>
        <p:nvPicPr>
          <p:cNvPr id="48132" name="Picture 4" descr="Hotline phone.tiff"/>
          <p:cNvPicPr>
            <a:picLocks noChangeAspect="1"/>
          </p:cNvPicPr>
          <p:nvPr/>
        </p:nvPicPr>
        <p:blipFill>
          <a:blip r:embed="rId3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267200"/>
            <a:ext cx="3417887" cy="2563813"/>
          </a:xfrm>
          <a:prstGeom prst="rect">
            <a:avLst/>
          </a:prstGeom>
          <a:noFill/>
          <a:ln w="28575" algn="ctr">
            <a:solidFill>
              <a:srgbClr val="6AB5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ED4C01-150E-47DA-8CE0-151D3392E01E}" type="slidenum">
              <a:rPr lang="en-US">
                <a:solidFill>
                  <a:srgbClr val="B5A788"/>
                </a:solidFill>
              </a:rPr>
              <a:pPr eaLnBrk="1" hangingPunct="1"/>
              <a:t>15</a:t>
            </a:fld>
            <a:endParaRPr lang="en-US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EBS Screenshots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02D002-6BC8-4DB3-89F3-C3F43A47E6DD}" type="slidenum">
              <a:rPr lang="en-US">
                <a:solidFill>
                  <a:srgbClr val="B5A788"/>
                </a:solidFill>
              </a:rPr>
              <a:pPr eaLnBrk="1" hangingPunct="1"/>
              <a:t>16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260475"/>
            <a:ext cx="8123237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4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13422F-8040-4A13-8A7E-CDBA2251CEEE}" type="slidenum">
              <a:rPr lang="en-US">
                <a:solidFill>
                  <a:srgbClr val="B5A788"/>
                </a:solidFill>
              </a:rPr>
              <a:pPr eaLnBrk="1" hangingPunct="1"/>
              <a:t>17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223963"/>
            <a:ext cx="8121650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7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100" y="6350"/>
            <a:ext cx="74993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Outcomes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43000" y="1447800"/>
            <a:ext cx="7791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Timeliness</a:t>
            </a:r>
          </a:p>
          <a:p>
            <a:pPr marL="12795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Faster data collection and more timely from lowest level up to national level</a:t>
            </a:r>
          </a:p>
          <a:p>
            <a:pPr marL="12795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Faster response and provide feedback</a:t>
            </a: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Completeness</a:t>
            </a:r>
          </a:p>
          <a:p>
            <a:pPr marL="12795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More data is capturing at each level</a:t>
            </a:r>
          </a:p>
          <a:p>
            <a:pPr marL="12795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Improvement the relationship among health staff</a:t>
            </a: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Data Analysis</a:t>
            </a:r>
          </a:p>
          <a:p>
            <a:pPr marL="12795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Faster data analysis </a:t>
            </a:r>
          </a:p>
          <a:p>
            <a:pPr marL="12795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Reports can be generated in various 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9D84F0-FBAD-498D-BBAD-B97930DA1628}" type="slidenum">
              <a:rPr lang="en-US">
                <a:solidFill>
                  <a:srgbClr val="B5A788"/>
                </a:solidFill>
              </a:rPr>
              <a:pPr eaLnBrk="1" hangingPunct="1"/>
              <a:t>18</a:t>
            </a:fld>
            <a:endParaRPr lang="en-US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100" y="6350"/>
            <a:ext cx="74993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Challenges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4478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Hardware &amp; Software failure : PCs &amp; Phone</a:t>
            </a: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Human resources with ICT capacity</a:t>
            </a: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</a:rPr>
              <a:t>Data quality</a:t>
            </a: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Arial" charset="0"/>
              </a:rPr>
              <a:t>Behavior change</a:t>
            </a:r>
            <a:endParaRPr lang="en-US" sz="2800" dirty="0">
              <a:latin typeface="+mn-lt"/>
            </a:endParaRP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dirty="0">
                <a:latin typeface="Arial" charset="0"/>
              </a:rPr>
              <a:t>Risk assessment</a:t>
            </a:r>
            <a:endParaRPr lang="en-US" sz="2800" dirty="0">
              <a:latin typeface="+mn-lt"/>
            </a:endParaRPr>
          </a:p>
        </p:txBody>
      </p:sp>
      <p:pic>
        <p:nvPicPr>
          <p:cNvPr id="53252" name="Picture 5" descr="Crashed 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A0942A-D31C-4EE8-BAFA-170FB749A155}" type="slidenum">
              <a:rPr lang="en-US">
                <a:solidFill>
                  <a:srgbClr val="B5A788"/>
                </a:solidFill>
              </a:rPr>
              <a:pPr eaLnBrk="1" hangingPunct="1"/>
              <a:t>19</a:t>
            </a:fld>
            <a:endParaRPr lang="en-US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Outline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Surveillance system in Cambodia</a:t>
            </a:r>
          </a:p>
          <a:p>
            <a:pPr eaLnBrk="1" hangingPunct="1"/>
            <a:r>
              <a:rPr lang="en-US" dirty="0" smtClean="0"/>
              <a:t>Data Flow</a:t>
            </a:r>
          </a:p>
          <a:p>
            <a:pPr eaLnBrk="1" hangingPunct="1"/>
            <a:r>
              <a:rPr lang="en-US" dirty="0" smtClean="0"/>
              <a:t>ICT assessment</a:t>
            </a:r>
          </a:p>
          <a:p>
            <a:pPr eaLnBrk="1" hangingPunct="1"/>
            <a:r>
              <a:rPr lang="en-US" dirty="0" smtClean="0"/>
              <a:t>ICT tools</a:t>
            </a:r>
          </a:p>
          <a:p>
            <a:pPr lvl="1" eaLnBrk="1" hangingPunct="1"/>
            <a:r>
              <a:rPr lang="en-US" dirty="0" smtClean="0"/>
              <a:t>Surveillance software</a:t>
            </a:r>
          </a:p>
          <a:p>
            <a:pPr lvl="1" eaLnBrk="1" hangingPunct="1"/>
            <a:r>
              <a:rPr lang="en-US" dirty="0" smtClean="0"/>
              <a:t>Data reporting</a:t>
            </a:r>
          </a:p>
          <a:p>
            <a:pPr eaLnBrk="1" hangingPunct="1"/>
            <a:r>
              <a:rPr lang="en-US" dirty="0" smtClean="0"/>
              <a:t>Outcomes</a:t>
            </a:r>
          </a:p>
          <a:p>
            <a:pPr eaLnBrk="1" hangingPunct="1"/>
            <a:r>
              <a:rPr lang="en-US" dirty="0" smtClean="0"/>
              <a:t>Challenges</a:t>
            </a:r>
          </a:p>
          <a:p>
            <a:pPr eaLnBrk="1" hangingPunct="1"/>
            <a:r>
              <a:rPr lang="en-US" dirty="0" smtClean="0"/>
              <a:t>Recommendations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B9DFB9-A0D1-4439-AAF2-988E22021C91}" type="slidenum">
              <a:rPr lang="en-US">
                <a:solidFill>
                  <a:srgbClr val="B5A788"/>
                </a:solidFill>
              </a:rPr>
              <a:pPr eaLnBrk="1" hangingPunct="1"/>
              <a:t>2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5" name="Picture 4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2266950" y="4191000"/>
            <a:ext cx="520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THANK YOU</a:t>
            </a:r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1752600" y="2971800"/>
            <a:ext cx="619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pic>
        <p:nvPicPr>
          <p:cNvPr id="55300" name="Picture 4" descr="C:\Users\IENG Vanra\Pictures\2010-02-18\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r="1852"/>
          <a:stretch>
            <a:fillRect/>
          </a:stretch>
        </p:blipFill>
        <p:spPr bwMode="auto">
          <a:xfrm>
            <a:off x="2438400" y="381000"/>
            <a:ext cx="54102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E3EC30-2706-4DD1-8175-66921EFB0850}" type="slidenum">
              <a:rPr lang="en-US">
                <a:solidFill>
                  <a:srgbClr val="B5A788"/>
                </a:solidFill>
              </a:rPr>
              <a:pPr eaLnBrk="1" hangingPunct="1"/>
              <a:t>20</a:t>
            </a:fld>
            <a:endParaRPr lang="en-US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Surveillance System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Case-based surveillance (CBS)</a:t>
            </a:r>
          </a:p>
          <a:p>
            <a:pPr lvl="1" eaLnBrk="1" hangingPunct="1"/>
            <a:r>
              <a:rPr lang="en-US" smtClean="0"/>
              <a:t>Weekly data transferred to national level every wednesday</a:t>
            </a:r>
          </a:p>
          <a:p>
            <a:pPr lvl="1" eaLnBrk="1" hangingPunct="1"/>
            <a:r>
              <a:rPr lang="en-US" smtClean="0"/>
              <a:t>Number of new cases and deaths of the 10 conditions (next slide)</a:t>
            </a:r>
          </a:p>
          <a:p>
            <a:pPr lvl="1" eaLnBrk="1" hangingPunct="1"/>
            <a:r>
              <a:rPr lang="en-US" smtClean="0"/>
              <a:t>Influenza Like illness (ILI) sentinel surveillance</a:t>
            </a:r>
            <a:br>
              <a:rPr lang="en-US" smtClean="0"/>
            </a:br>
            <a:r>
              <a:rPr lang="en-US" smtClean="0"/>
              <a:t>(Epidemiology and Laboratory data)</a:t>
            </a:r>
          </a:p>
          <a:p>
            <a:pPr eaLnBrk="1" hangingPunct="1"/>
            <a:r>
              <a:rPr lang="en-US" smtClean="0"/>
              <a:t>Event-based surveillance (EBS)</a:t>
            </a:r>
          </a:p>
          <a:p>
            <a:pPr lvl="1" eaLnBrk="1" hangingPunct="1"/>
            <a:r>
              <a:rPr lang="en-US" smtClean="0"/>
              <a:t>3 hotlines (2 mobiles &amp; 1 land line)</a:t>
            </a:r>
          </a:p>
          <a:p>
            <a:pPr lvl="1" eaLnBrk="1" hangingPunct="1"/>
            <a:r>
              <a:rPr lang="en-US" smtClean="0"/>
              <a:t>Data gathering : Public, Rumor, partners, private clinic, media…etc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CD3906-3157-4855-A4E1-29A2F7E6D9C2}" type="slidenum">
              <a:rPr lang="en-US">
                <a:solidFill>
                  <a:srgbClr val="B5A788"/>
                </a:solidFill>
              </a:rPr>
              <a:pPr eaLnBrk="1" hangingPunct="1"/>
              <a:t>3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5" name="Picture 4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Conditions included in Case-based Surveillance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E53682-F477-46AE-934A-87DBB607BFAE}" type="slidenum">
              <a:rPr lang="en-US">
                <a:solidFill>
                  <a:srgbClr val="B5A788"/>
                </a:solidFill>
              </a:rPr>
              <a:pPr eaLnBrk="1" hangingPunct="1"/>
              <a:t>4</a:t>
            </a:fld>
            <a:endParaRPr lang="en-US">
              <a:solidFill>
                <a:srgbClr val="B5A788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23938" y="1905000"/>
            <a:ext cx="8348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400" kern="0" dirty="0" smtClean="0">
                <a:latin typeface="+mn-lt"/>
              </a:rPr>
              <a:t>ACUTE </a:t>
            </a:r>
            <a:r>
              <a:rPr lang="en-US" sz="2400" kern="0" dirty="0">
                <a:latin typeface="+mn-lt"/>
              </a:rPr>
              <a:t>DIARRHOEA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400" kern="0" dirty="0">
                <a:latin typeface="+mn-lt"/>
              </a:rPr>
              <a:t>FEVER WITH RASH </a:t>
            </a:r>
            <a:endParaRPr lang="en-US" sz="2400" kern="0" dirty="0">
              <a:latin typeface="+mn-lt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400" kern="0" dirty="0">
                <a:latin typeface="+mn-lt"/>
              </a:rPr>
              <a:t>ACUTE FLACCID PARALYSIS </a:t>
            </a:r>
            <a:r>
              <a:rPr lang="en-US" sz="2400" kern="0" dirty="0">
                <a:latin typeface="+mn-lt"/>
                <a:sym typeface="Wingdings" pitchFamily="2" charset="2"/>
              </a:rPr>
              <a:t>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400" kern="0" dirty="0">
                <a:latin typeface="+mn-lt"/>
              </a:rPr>
              <a:t>SEVERE RESPIRATORY INFECTION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400" kern="0" dirty="0">
                <a:latin typeface="+mn-lt"/>
              </a:rPr>
              <a:t>SUSPECT DENGUE FEVER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r-FR" sz="2400" kern="0" dirty="0">
                <a:latin typeface="+mn-lt"/>
              </a:rPr>
              <a:t>MENINGITIS / ENCEPHALITIS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400" kern="0" dirty="0">
                <a:latin typeface="+mn-lt"/>
              </a:rPr>
              <a:t>ACUTE JAUNDICE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400" kern="0" dirty="0">
                <a:latin typeface="+mn-lt"/>
              </a:rPr>
              <a:t>DIPHTHERIA </a:t>
            </a:r>
            <a:r>
              <a:rPr lang="en-US" sz="2400" kern="0" dirty="0">
                <a:latin typeface="+mn-lt"/>
                <a:sym typeface="Wingdings" pitchFamily="2" charset="2"/>
              </a:rPr>
              <a:t>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400" kern="0" dirty="0">
                <a:latin typeface="+mn-lt"/>
              </a:rPr>
              <a:t>RABIES </a:t>
            </a:r>
            <a:r>
              <a:rPr lang="en-US" sz="2400" kern="0" dirty="0">
                <a:latin typeface="+mn-lt"/>
                <a:sym typeface="Wingdings" pitchFamily="2" charset="2"/>
              </a:rPr>
              <a:t>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2400" kern="0" dirty="0">
                <a:latin typeface="+mn-lt"/>
              </a:rPr>
              <a:t>NEONATAL TETANUS – suspected </a:t>
            </a:r>
            <a:r>
              <a:rPr lang="en-US" sz="2400" kern="0" dirty="0">
                <a:latin typeface="+mn-lt"/>
                <a:sym typeface="Wingdings" pitchFamily="2" charset="2"/>
              </a:rPr>
              <a:t></a:t>
            </a:r>
          </a:p>
        </p:txBody>
      </p:sp>
      <p:pic>
        <p:nvPicPr>
          <p:cNvPr id="5" name="Picture 4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0"/>
          <p:cNvSpPr>
            <a:spLocks noChangeArrowheads="1"/>
          </p:cNvSpPr>
          <p:nvPr/>
        </p:nvSpPr>
        <p:spPr bwMode="auto">
          <a:xfrm>
            <a:off x="1133475" y="879511"/>
            <a:ext cx="7705725" cy="5334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38953"/>
              </a:gs>
              <a:gs pos="100000">
                <a:srgbClr val="443F2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936875" y="5160999"/>
            <a:ext cx="4097338" cy="536575"/>
          </a:xfrm>
          <a:prstGeom prst="rect">
            <a:avLst/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Hospitals, health centers and other facilities</a:t>
            </a:r>
            <a:endParaRPr lang="en-US" sz="1400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936875" y="4327561"/>
            <a:ext cx="4097338" cy="542925"/>
          </a:xfrm>
          <a:prstGeom prst="rect">
            <a:avLst/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Operational Districts (OD)</a:t>
            </a:r>
          </a:p>
          <a:p>
            <a:pPr eaLnBrk="1" hangingPunct="1"/>
            <a:endParaRPr lang="en-US" sz="1400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2936875" y="3475074"/>
            <a:ext cx="4097338" cy="536575"/>
          </a:xfrm>
          <a:prstGeom prst="rect">
            <a:avLst/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Provincial health departments (PHD)</a:t>
            </a:r>
            <a:endParaRPr lang="en-US" sz="1400">
              <a:cs typeface="Arial" panose="020B0604020202020204" pitchFamily="34" charset="0"/>
            </a:endParaRPr>
          </a:p>
          <a:p>
            <a:pPr eaLnBrk="1" hangingPunct="1"/>
            <a:endParaRPr lang="en-US" sz="1400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936875" y="2286036"/>
            <a:ext cx="4097338" cy="811213"/>
          </a:xfrm>
          <a:prstGeom prst="rect">
            <a:avLst/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622423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Ministry of Health</a:t>
            </a:r>
            <a:b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Dept for Communicable Disease Control (CDC) </a:t>
            </a:r>
            <a:endParaRPr lang="en-US" sz="1400"/>
          </a:p>
        </p:txBody>
      </p:sp>
      <p:sp>
        <p:nvSpPr>
          <p:cNvPr id="20487" name="AutoShape 25"/>
          <p:cNvSpPr>
            <a:spLocks noChangeArrowheads="1"/>
          </p:cNvSpPr>
          <p:nvPr/>
        </p:nvSpPr>
        <p:spPr bwMode="auto">
          <a:xfrm>
            <a:off x="2341563" y="1793911"/>
            <a:ext cx="381000" cy="3903663"/>
          </a:xfrm>
          <a:prstGeom prst="upArrow">
            <a:avLst>
              <a:gd name="adj1" fmla="val 50000"/>
              <a:gd name="adj2" fmla="val 13751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488" name="AutoShape 26"/>
          <p:cNvSpPr>
            <a:spLocks noChangeArrowheads="1"/>
          </p:cNvSpPr>
          <p:nvPr/>
        </p:nvSpPr>
        <p:spPr bwMode="auto">
          <a:xfrm>
            <a:off x="7199313" y="1793911"/>
            <a:ext cx="381000" cy="3903663"/>
          </a:xfrm>
          <a:prstGeom prst="upArrow">
            <a:avLst>
              <a:gd name="adj1" fmla="val 50000"/>
              <a:gd name="adj2" fmla="val 13751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435100" y="-1270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Data Flow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" name="Picture 17" descr="j0079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51111"/>
            <a:ext cx="1063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bd0715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3317911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bd0715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156111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bs0102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70511"/>
            <a:ext cx="685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E17C39-C194-41AC-87AF-3F976B7435CD}" type="slidenum">
              <a:rPr lang="en-US">
                <a:solidFill>
                  <a:srgbClr val="B5A788"/>
                </a:solidFill>
              </a:rPr>
              <a:pPr eaLnBrk="1" hangingPunct="1"/>
              <a:t>5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18" name="Picture 17" descr="DDD-PP Slide-foo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  <p:bldP spid="13334" grpId="0" animBg="1"/>
      <p:bldP spid="13335" grpId="0" animBg="1"/>
      <p:bldP spid="133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79965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ICT assessment (2005)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21507" name="Group 60"/>
          <p:cNvGrpSpPr>
            <a:grpSpLocks/>
          </p:cNvGrpSpPr>
          <p:nvPr/>
        </p:nvGrpSpPr>
        <p:grpSpPr bwMode="auto">
          <a:xfrm rot="-5400000">
            <a:off x="-488950" y="2340871"/>
            <a:ext cx="5562600" cy="2146300"/>
            <a:chOff x="1066800" y="1828800"/>
            <a:chExt cx="7974106" cy="2145885"/>
          </a:xfrm>
        </p:grpSpPr>
        <p:sp>
          <p:nvSpPr>
            <p:cNvPr id="21514" name="Rectangle 21"/>
            <p:cNvSpPr>
              <a:spLocks noChangeArrowheads="1"/>
            </p:cNvSpPr>
            <p:nvPr/>
          </p:nvSpPr>
          <p:spPr bwMode="auto">
            <a:xfrm>
              <a:off x="1066800" y="3257468"/>
              <a:ext cx="1981200" cy="705693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/>
                <a:t>Health </a:t>
              </a:r>
              <a:r>
                <a:rPr lang="en-US" sz="1200"/>
                <a:t>Centers</a:t>
              </a:r>
              <a:r>
                <a:rPr lang="en-US" sz="1600"/>
                <a:t/>
              </a:r>
              <a:br>
                <a:rPr lang="en-US" sz="1600"/>
              </a:br>
              <a:r>
                <a:rPr lang="en-US" sz="1600"/>
                <a:t>Referral Hospitals</a:t>
              </a:r>
            </a:p>
          </p:txBody>
        </p:sp>
        <p:sp>
          <p:nvSpPr>
            <p:cNvPr id="21515" name="Rectangle 25"/>
            <p:cNvSpPr>
              <a:spLocks noChangeArrowheads="1"/>
            </p:cNvSpPr>
            <p:nvPr/>
          </p:nvSpPr>
          <p:spPr bwMode="auto">
            <a:xfrm>
              <a:off x="3194417" y="3257471"/>
              <a:ext cx="1798397" cy="717214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/>
                <a:t>Operational District</a:t>
              </a:r>
            </a:p>
          </p:txBody>
        </p:sp>
        <p:sp>
          <p:nvSpPr>
            <p:cNvPr id="21516" name="Rectangle 27"/>
            <p:cNvSpPr>
              <a:spLocks noChangeArrowheads="1"/>
            </p:cNvSpPr>
            <p:nvPr/>
          </p:nvSpPr>
          <p:spPr bwMode="auto">
            <a:xfrm>
              <a:off x="5156739" y="3257468"/>
              <a:ext cx="1798397" cy="717214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/>
                <a:t>Provincial Health Department</a:t>
              </a:r>
            </a:p>
          </p:txBody>
        </p:sp>
        <p:sp>
          <p:nvSpPr>
            <p:cNvPr id="21517" name="Rectangle 30"/>
            <p:cNvSpPr>
              <a:spLocks noChangeArrowheads="1"/>
            </p:cNvSpPr>
            <p:nvPr/>
          </p:nvSpPr>
          <p:spPr bwMode="auto">
            <a:xfrm>
              <a:off x="7098823" y="3257468"/>
              <a:ext cx="1942083" cy="717214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/>
                <a:t>CDC Department</a:t>
              </a:r>
              <a:br>
                <a:rPr lang="en-US" sz="1600"/>
              </a:br>
              <a:r>
                <a:rPr lang="en-US" sz="1600"/>
                <a:t>(MoH)</a:t>
              </a:r>
            </a:p>
          </p:txBody>
        </p:sp>
        <p:grpSp>
          <p:nvGrpSpPr>
            <p:cNvPr id="21518" name="Group 39"/>
            <p:cNvGrpSpPr>
              <a:grpSpLocks/>
            </p:cNvGrpSpPr>
            <p:nvPr/>
          </p:nvGrpSpPr>
          <p:grpSpPr bwMode="auto">
            <a:xfrm>
              <a:off x="1798650" y="2252216"/>
              <a:ext cx="2064912" cy="915960"/>
              <a:chOff x="987" y="3095"/>
              <a:chExt cx="891" cy="318"/>
            </a:xfrm>
          </p:grpSpPr>
          <p:sp>
            <p:nvSpPr>
              <p:cNvPr id="21527" name="Freeform 37"/>
              <p:cNvSpPr>
                <a:spLocks/>
              </p:cNvSpPr>
              <p:nvPr/>
            </p:nvSpPr>
            <p:spPr bwMode="auto">
              <a:xfrm>
                <a:off x="987" y="3095"/>
                <a:ext cx="839" cy="318"/>
              </a:xfrm>
              <a:custGeom>
                <a:avLst/>
                <a:gdLst>
                  <a:gd name="T0" fmla="*/ 1 w 1678"/>
                  <a:gd name="T1" fmla="*/ 1 h 636"/>
                  <a:gd name="T2" fmla="*/ 1 w 1678"/>
                  <a:gd name="T3" fmla="*/ 1 h 636"/>
                  <a:gd name="T4" fmla="*/ 1 w 1678"/>
                  <a:gd name="T5" fmla="*/ 1 h 636"/>
                  <a:gd name="T6" fmla="*/ 1 w 1678"/>
                  <a:gd name="T7" fmla="*/ 1 h 636"/>
                  <a:gd name="T8" fmla="*/ 1 w 1678"/>
                  <a:gd name="T9" fmla="*/ 1 h 636"/>
                  <a:gd name="T10" fmla="*/ 1 w 1678"/>
                  <a:gd name="T11" fmla="*/ 1 h 636"/>
                  <a:gd name="T12" fmla="*/ 1 w 1678"/>
                  <a:gd name="T13" fmla="*/ 1 h 636"/>
                  <a:gd name="T14" fmla="*/ 1 w 1678"/>
                  <a:gd name="T15" fmla="*/ 1 h 636"/>
                  <a:gd name="T16" fmla="*/ 1 w 1678"/>
                  <a:gd name="T17" fmla="*/ 1 h 636"/>
                  <a:gd name="T18" fmla="*/ 1 w 1678"/>
                  <a:gd name="T19" fmla="*/ 1 h 636"/>
                  <a:gd name="T20" fmla="*/ 1 w 1678"/>
                  <a:gd name="T21" fmla="*/ 1 h 636"/>
                  <a:gd name="T22" fmla="*/ 1 w 1678"/>
                  <a:gd name="T23" fmla="*/ 1 h 636"/>
                  <a:gd name="T24" fmla="*/ 1 w 1678"/>
                  <a:gd name="T25" fmla="*/ 1 h 636"/>
                  <a:gd name="T26" fmla="*/ 1 w 1678"/>
                  <a:gd name="T27" fmla="*/ 1 h 636"/>
                  <a:gd name="T28" fmla="*/ 1 w 1678"/>
                  <a:gd name="T29" fmla="*/ 1 h 636"/>
                  <a:gd name="T30" fmla="*/ 1 w 1678"/>
                  <a:gd name="T31" fmla="*/ 1 h 636"/>
                  <a:gd name="T32" fmla="*/ 1 w 1678"/>
                  <a:gd name="T33" fmla="*/ 1 h 636"/>
                  <a:gd name="T34" fmla="*/ 1 w 1678"/>
                  <a:gd name="T35" fmla="*/ 1 h 636"/>
                  <a:gd name="T36" fmla="*/ 1 w 1678"/>
                  <a:gd name="T37" fmla="*/ 1 h 636"/>
                  <a:gd name="T38" fmla="*/ 1 w 1678"/>
                  <a:gd name="T39" fmla="*/ 1 h 636"/>
                  <a:gd name="T40" fmla="*/ 1 w 1678"/>
                  <a:gd name="T41" fmla="*/ 1 h 636"/>
                  <a:gd name="T42" fmla="*/ 1 w 1678"/>
                  <a:gd name="T43" fmla="*/ 1 h 636"/>
                  <a:gd name="T44" fmla="*/ 1 w 1678"/>
                  <a:gd name="T45" fmla="*/ 1 h 636"/>
                  <a:gd name="T46" fmla="*/ 1 w 1678"/>
                  <a:gd name="T47" fmla="*/ 1 h 636"/>
                  <a:gd name="T48" fmla="*/ 1 w 1678"/>
                  <a:gd name="T49" fmla="*/ 1 h 636"/>
                  <a:gd name="T50" fmla="*/ 1 w 1678"/>
                  <a:gd name="T51" fmla="*/ 1 h 636"/>
                  <a:gd name="T52" fmla="*/ 1 w 1678"/>
                  <a:gd name="T53" fmla="*/ 1 h 636"/>
                  <a:gd name="T54" fmla="*/ 1 w 1678"/>
                  <a:gd name="T55" fmla="*/ 1 h 636"/>
                  <a:gd name="T56" fmla="*/ 1 w 1678"/>
                  <a:gd name="T57" fmla="*/ 1 h 636"/>
                  <a:gd name="T58" fmla="*/ 1 w 1678"/>
                  <a:gd name="T59" fmla="*/ 1 h 636"/>
                  <a:gd name="T60" fmla="*/ 1 w 1678"/>
                  <a:gd name="T61" fmla="*/ 1 h 636"/>
                  <a:gd name="T62" fmla="*/ 1 w 1678"/>
                  <a:gd name="T63" fmla="*/ 1 h 636"/>
                  <a:gd name="T64" fmla="*/ 1 w 1678"/>
                  <a:gd name="T65" fmla="*/ 1 h 636"/>
                  <a:gd name="T66" fmla="*/ 1 w 1678"/>
                  <a:gd name="T67" fmla="*/ 1 h 636"/>
                  <a:gd name="T68" fmla="*/ 1 w 1678"/>
                  <a:gd name="T69" fmla="*/ 1 h 636"/>
                  <a:gd name="T70" fmla="*/ 1 w 1678"/>
                  <a:gd name="T71" fmla="*/ 1 h 636"/>
                  <a:gd name="T72" fmla="*/ 1 w 1678"/>
                  <a:gd name="T73" fmla="*/ 1 h 636"/>
                  <a:gd name="T74" fmla="*/ 1 w 1678"/>
                  <a:gd name="T75" fmla="*/ 1 h 636"/>
                  <a:gd name="T76" fmla="*/ 1 w 1678"/>
                  <a:gd name="T77" fmla="*/ 1 h 636"/>
                  <a:gd name="T78" fmla="*/ 1 w 1678"/>
                  <a:gd name="T79" fmla="*/ 1 h 636"/>
                  <a:gd name="T80" fmla="*/ 1 w 1678"/>
                  <a:gd name="T81" fmla="*/ 1 h 636"/>
                  <a:gd name="T82" fmla="*/ 1 w 1678"/>
                  <a:gd name="T83" fmla="*/ 1 h 636"/>
                  <a:gd name="T84" fmla="*/ 1 w 1678"/>
                  <a:gd name="T85" fmla="*/ 1 h 6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78"/>
                  <a:gd name="T130" fmla="*/ 0 h 636"/>
                  <a:gd name="T131" fmla="*/ 1678 w 1678"/>
                  <a:gd name="T132" fmla="*/ 636 h 6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78" h="636">
                    <a:moveTo>
                      <a:pt x="0" y="636"/>
                    </a:moveTo>
                    <a:lnTo>
                      <a:pt x="93" y="636"/>
                    </a:lnTo>
                    <a:lnTo>
                      <a:pt x="94" y="608"/>
                    </a:lnTo>
                    <a:lnTo>
                      <a:pt x="47" y="608"/>
                    </a:lnTo>
                    <a:lnTo>
                      <a:pt x="94" y="618"/>
                    </a:lnTo>
                    <a:lnTo>
                      <a:pt x="96" y="590"/>
                    </a:lnTo>
                    <a:lnTo>
                      <a:pt x="103" y="563"/>
                    </a:lnTo>
                    <a:lnTo>
                      <a:pt x="58" y="553"/>
                    </a:lnTo>
                    <a:lnTo>
                      <a:pt x="100" y="571"/>
                    </a:lnTo>
                    <a:lnTo>
                      <a:pt x="108" y="544"/>
                    </a:lnTo>
                    <a:lnTo>
                      <a:pt x="118" y="517"/>
                    </a:lnTo>
                    <a:lnTo>
                      <a:pt x="131" y="490"/>
                    </a:lnTo>
                    <a:lnTo>
                      <a:pt x="89" y="471"/>
                    </a:lnTo>
                    <a:lnTo>
                      <a:pt x="127" y="497"/>
                    </a:lnTo>
                    <a:lnTo>
                      <a:pt x="143" y="471"/>
                    </a:lnTo>
                    <a:lnTo>
                      <a:pt x="160" y="446"/>
                    </a:lnTo>
                    <a:lnTo>
                      <a:pt x="178" y="420"/>
                    </a:lnTo>
                    <a:lnTo>
                      <a:pt x="199" y="394"/>
                    </a:lnTo>
                    <a:lnTo>
                      <a:pt x="160" y="368"/>
                    </a:lnTo>
                    <a:lnTo>
                      <a:pt x="193" y="402"/>
                    </a:lnTo>
                    <a:lnTo>
                      <a:pt x="215" y="377"/>
                    </a:lnTo>
                    <a:lnTo>
                      <a:pt x="240" y="353"/>
                    </a:lnTo>
                    <a:lnTo>
                      <a:pt x="264" y="329"/>
                    </a:lnTo>
                    <a:lnTo>
                      <a:pt x="292" y="306"/>
                    </a:lnTo>
                    <a:lnTo>
                      <a:pt x="259" y="274"/>
                    </a:lnTo>
                    <a:lnTo>
                      <a:pt x="285" y="313"/>
                    </a:lnTo>
                    <a:lnTo>
                      <a:pt x="314" y="291"/>
                    </a:lnTo>
                    <a:lnTo>
                      <a:pt x="343" y="270"/>
                    </a:lnTo>
                    <a:lnTo>
                      <a:pt x="407" y="230"/>
                    </a:lnTo>
                    <a:lnTo>
                      <a:pt x="381" y="191"/>
                    </a:lnTo>
                    <a:lnTo>
                      <a:pt x="399" y="234"/>
                    </a:lnTo>
                    <a:lnTo>
                      <a:pt x="467" y="198"/>
                    </a:lnTo>
                    <a:lnTo>
                      <a:pt x="538" y="167"/>
                    </a:lnTo>
                    <a:lnTo>
                      <a:pt x="576" y="152"/>
                    </a:lnTo>
                    <a:lnTo>
                      <a:pt x="613" y="139"/>
                    </a:lnTo>
                    <a:lnTo>
                      <a:pt x="595" y="97"/>
                    </a:lnTo>
                    <a:lnTo>
                      <a:pt x="606" y="143"/>
                    </a:lnTo>
                    <a:lnTo>
                      <a:pt x="644" y="132"/>
                    </a:lnTo>
                    <a:lnTo>
                      <a:pt x="683" y="121"/>
                    </a:lnTo>
                    <a:lnTo>
                      <a:pt x="722" y="112"/>
                    </a:lnTo>
                    <a:lnTo>
                      <a:pt x="762" y="106"/>
                    </a:lnTo>
                    <a:lnTo>
                      <a:pt x="802" y="99"/>
                    </a:lnTo>
                    <a:lnTo>
                      <a:pt x="793" y="54"/>
                    </a:lnTo>
                    <a:lnTo>
                      <a:pt x="793" y="101"/>
                    </a:lnTo>
                    <a:lnTo>
                      <a:pt x="833" y="97"/>
                    </a:lnTo>
                    <a:lnTo>
                      <a:pt x="874" y="94"/>
                    </a:lnTo>
                    <a:lnTo>
                      <a:pt x="914" y="93"/>
                    </a:lnTo>
                    <a:lnTo>
                      <a:pt x="967" y="94"/>
                    </a:lnTo>
                    <a:lnTo>
                      <a:pt x="1020" y="98"/>
                    </a:lnTo>
                    <a:lnTo>
                      <a:pt x="1020" y="52"/>
                    </a:lnTo>
                    <a:lnTo>
                      <a:pt x="1011" y="98"/>
                    </a:lnTo>
                    <a:lnTo>
                      <a:pt x="1064" y="103"/>
                    </a:lnTo>
                    <a:lnTo>
                      <a:pt x="1116" y="112"/>
                    </a:lnTo>
                    <a:lnTo>
                      <a:pt x="1168" y="123"/>
                    </a:lnTo>
                    <a:lnTo>
                      <a:pt x="1218" y="136"/>
                    </a:lnTo>
                    <a:lnTo>
                      <a:pt x="1268" y="151"/>
                    </a:lnTo>
                    <a:lnTo>
                      <a:pt x="1277" y="104"/>
                    </a:lnTo>
                    <a:lnTo>
                      <a:pt x="1259" y="147"/>
                    </a:lnTo>
                    <a:lnTo>
                      <a:pt x="1308" y="164"/>
                    </a:lnTo>
                    <a:lnTo>
                      <a:pt x="1355" y="183"/>
                    </a:lnTo>
                    <a:lnTo>
                      <a:pt x="1400" y="203"/>
                    </a:lnTo>
                    <a:lnTo>
                      <a:pt x="1444" y="225"/>
                    </a:lnTo>
                    <a:lnTo>
                      <a:pt x="1462" y="182"/>
                    </a:lnTo>
                    <a:lnTo>
                      <a:pt x="1436" y="221"/>
                    </a:lnTo>
                    <a:lnTo>
                      <a:pt x="1478" y="244"/>
                    </a:lnTo>
                    <a:lnTo>
                      <a:pt x="1516" y="269"/>
                    </a:lnTo>
                    <a:lnTo>
                      <a:pt x="1554" y="294"/>
                    </a:lnTo>
                    <a:lnTo>
                      <a:pt x="1588" y="322"/>
                    </a:lnTo>
                    <a:lnTo>
                      <a:pt x="1613" y="283"/>
                    </a:lnTo>
                    <a:lnTo>
                      <a:pt x="1581" y="316"/>
                    </a:lnTo>
                    <a:lnTo>
                      <a:pt x="1615" y="345"/>
                    </a:lnTo>
                    <a:lnTo>
                      <a:pt x="1678" y="278"/>
                    </a:lnTo>
                    <a:lnTo>
                      <a:pt x="1647" y="251"/>
                    </a:lnTo>
                    <a:lnTo>
                      <a:pt x="1639" y="244"/>
                    </a:lnTo>
                    <a:lnTo>
                      <a:pt x="1606" y="217"/>
                    </a:lnTo>
                    <a:lnTo>
                      <a:pt x="1568" y="191"/>
                    </a:lnTo>
                    <a:lnTo>
                      <a:pt x="1529" y="167"/>
                    </a:lnTo>
                    <a:lnTo>
                      <a:pt x="1488" y="143"/>
                    </a:lnTo>
                    <a:lnTo>
                      <a:pt x="1480" y="139"/>
                    </a:lnTo>
                    <a:lnTo>
                      <a:pt x="1436" y="117"/>
                    </a:lnTo>
                    <a:lnTo>
                      <a:pt x="1391" y="98"/>
                    </a:lnTo>
                    <a:lnTo>
                      <a:pt x="1345" y="79"/>
                    </a:lnTo>
                    <a:lnTo>
                      <a:pt x="1296" y="62"/>
                    </a:lnTo>
                    <a:lnTo>
                      <a:pt x="1288" y="59"/>
                    </a:lnTo>
                    <a:lnTo>
                      <a:pt x="1237" y="44"/>
                    </a:lnTo>
                    <a:lnTo>
                      <a:pt x="1187" y="31"/>
                    </a:lnTo>
                    <a:lnTo>
                      <a:pt x="1135" y="20"/>
                    </a:lnTo>
                    <a:lnTo>
                      <a:pt x="1084" y="11"/>
                    </a:lnTo>
                    <a:lnTo>
                      <a:pt x="1031" y="6"/>
                    </a:lnTo>
                    <a:lnTo>
                      <a:pt x="1020" y="5"/>
                    </a:lnTo>
                    <a:lnTo>
                      <a:pt x="967" y="1"/>
                    </a:lnTo>
                    <a:lnTo>
                      <a:pt x="914" y="0"/>
                    </a:lnTo>
                    <a:lnTo>
                      <a:pt x="874" y="1"/>
                    </a:lnTo>
                    <a:lnTo>
                      <a:pt x="833" y="4"/>
                    </a:lnTo>
                    <a:lnTo>
                      <a:pt x="793" y="8"/>
                    </a:lnTo>
                    <a:lnTo>
                      <a:pt x="783" y="8"/>
                    </a:lnTo>
                    <a:lnTo>
                      <a:pt x="743" y="14"/>
                    </a:lnTo>
                    <a:lnTo>
                      <a:pt x="702" y="20"/>
                    </a:lnTo>
                    <a:lnTo>
                      <a:pt x="664" y="30"/>
                    </a:lnTo>
                    <a:lnTo>
                      <a:pt x="625" y="40"/>
                    </a:lnTo>
                    <a:lnTo>
                      <a:pt x="586" y="52"/>
                    </a:lnTo>
                    <a:lnTo>
                      <a:pt x="577" y="54"/>
                    </a:lnTo>
                    <a:lnTo>
                      <a:pt x="540" y="67"/>
                    </a:lnTo>
                    <a:lnTo>
                      <a:pt x="502" y="81"/>
                    </a:lnTo>
                    <a:lnTo>
                      <a:pt x="431" y="112"/>
                    </a:lnTo>
                    <a:lnTo>
                      <a:pt x="363" y="148"/>
                    </a:lnTo>
                    <a:lnTo>
                      <a:pt x="355" y="152"/>
                    </a:lnTo>
                    <a:lnTo>
                      <a:pt x="292" y="192"/>
                    </a:lnTo>
                    <a:lnTo>
                      <a:pt x="262" y="213"/>
                    </a:lnTo>
                    <a:lnTo>
                      <a:pt x="233" y="235"/>
                    </a:lnTo>
                    <a:lnTo>
                      <a:pt x="226" y="240"/>
                    </a:lnTo>
                    <a:lnTo>
                      <a:pt x="199" y="263"/>
                    </a:lnTo>
                    <a:lnTo>
                      <a:pt x="174" y="287"/>
                    </a:lnTo>
                    <a:lnTo>
                      <a:pt x="149" y="311"/>
                    </a:lnTo>
                    <a:lnTo>
                      <a:pt x="127" y="336"/>
                    </a:lnTo>
                    <a:lnTo>
                      <a:pt x="121" y="342"/>
                    </a:lnTo>
                    <a:lnTo>
                      <a:pt x="100" y="368"/>
                    </a:lnTo>
                    <a:lnTo>
                      <a:pt x="82" y="394"/>
                    </a:lnTo>
                    <a:lnTo>
                      <a:pt x="65" y="420"/>
                    </a:lnTo>
                    <a:lnTo>
                      <a:pt x="50" y="446"/>
                    </a:lnTo>
                    <a:lnTo>
                      <a:pt x="46" y="453"/>
                    </a:lnTo>
                    <a:lnTo>
                      <a:pt x="33" y="481"/>
                    </a:lnTo>
                    <a:lnTo>
                      <a:pt x="23" y="508"/>
                    </a:lnTo>
                    <a:lnTo>
                      <a:pt x="15" y="535"/>
                    </a:lnTo>
                    <a:lnTo>
                      <a:pt x="11" y="544"/>
                    </a:lnTo>
                    <a:lnTo>
                      <a:pt x="5" y="571"/>
                    </a:lnTo>
                    <a:lnTo>
                      <a:pt x="2" y="598"/>
                    </a:lnTo>
                    <a:lnTo>
                      <a:pt x="1" y="608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Freeform 38"/>
              <p:cNvSpPr>
                <a:spLocks/>
              </p:cNvSpPr>
              <p:nvPr/>
            </p:nvSpPr>
            <p:spPr bwMode="auto">
              <a:xfrm>
                <a:off x="1745" y="3218"/>
                <a:ext cx="133" cy="164"/>
              </a:xfrm>
              <a:custGeom>
                <a:avLst/>
                <a:gdLst>
                  <a:gd name="T0" fmla="*/ 0 w 267"/>
                  <a:gd name="T1" fmla="*/ 0 h 329"/>
                  <a:gd name="T2" fmla="*/ 0 w 267"/>
                  <a:gd name="T3" fmla="*/ 0 h 329"/>
                  <a:gd name="T4" fmla="*/ 0 w 267"/>
                  <a:gd name="T5" fmla="*/ 0 h 329"/>
                  <a:gd name="T6" fmla="*/ 0 w 267"/>
                  <a:gd name="T7" fmla="*/ 0 h 3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7"/>
                  <a:gd name="T13" fmla="*/ 0 h 329"/>
                  <a:gd name="T14" fmla="*/ 267 w 267"/>
                  <a:gd name="T15" fmla="*/ 329 h 3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7" h="329">
                    <a:moveTo>
                      <a:pt x="0" y="136"/>
                    </a:moveTo>
                    <a:lnTo>
                      <a:pt x="267" y="329"/>
                    </a:lnTo>
                    <a:lnTo>
                      <a:pt x="26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9" name="Group 42"/>
            <p:cNvGrpSpPr>
              <a:grpSpLocks/>
            </p:cNvGrpSpPr>
            <p:nvPr/>
          </p:nvGrpSpPr>
          <p:grpSpPr bwMode="auto">
            <a:xfrm>
              <a:off x="3882102" y="2252216"/>
              <a:ext cx="2067230" cy="915960"/>
              <a:chOff x="1886" y="3095"/>
              <a:chExt cx="892" cy="318"/>
            </a:xfrm>
          </p:grpSpPr>
          <p:sp>
            <p:nvSpPr>
              <p:cNvPr id="21525" name="Freeform 40"/>
              <p:cNvSpPr>
                <a:spLocks/>
              </p:cNvSpPr>
              <p:nvPr/>
            </p:nvSpPr>
            <p:spPr bwMode="auto">
              <a:xfrm>
                <a:off x="1886" y="3095"/>
                <a:ext cx="839" cy="318"/>
              </a:xfrm>
              <a:custGeom>
                <a:avLst/>
                <a:gdLst>
                  <a:gd name="T0" fmla="*/ 0 w 1679"/>
                  <a:gd name="T1" fmla="*/ 1 h 636"/>
                  <a:gd name="T2" fmla="*/ 0 w 1679"/>
                  <a:gd name="T3" fmla="*/ 1 h 636"/>
                  <a:gd name="T4" fmla="*/ 0 w 1679"/>
                  <a:gd name="T5" fmla="*/ 1 h 636"/>
                  <a:gd name="T6" fmla="*/ 0 w 1679"/>
                  <a:gd name="T7" fmla="*/ 1 h 636"/>
                  <a:gd name="T8" fmla="*/ 0 w 1679"/>
                  <a:gd name="T9" fmla="*/ 1 h 636"/>
                  <a:gd name="T10" fmla="*/ 0 w 1679"/>
                  <a:gd name="T11" fmla="*/ 1 h 636"/>
                  <a:gd name="T12" fmla="*/ 0 w 1679"/>
                  <a:gd name="T13" fmla="*/ 1 h 636"/>
                  <a:gd name="T14" fmla="*/ 0 w 1679"/>
                  <a:gd name="T15" fmla="*/ 1 h 636"/>
                  <a:gd name="T16" fmla="*/ 0 w 1679"/>
                  <a:gd name="T17" fmla="*/ 1 h 636"/>
                  <a:gd name="T18" fmla="*/ 0 w 1679"/>
                  <a:gd name="T19" fmla="*/ 1 h 636"/>
                  <a:gd name="T20" fmla="*/ 0 w 1679"/>
                  <a:gd name="T21" fmla="*/ 1 h 636"/>
                  <a:gd name="T22" fmla="*/ 0 w 1679"/>
                  <a:gd name="T23" fmla="*/ 1 h 636"/>
                  <a:gd name="T24" fmla="*/ 0 w 1679"/>
                  <a:gd name="T25" fmla="*/ 1 h 636"/>
                  <a:gd name="T26" fmla="*/ 0 w 1679"/>
                  <a:gd name="T27" fmla="*/ 1 h 636"/>
                  <a:gd name="T28" fmla="*/ 0 w 1679"/>
                  <a:gd name="T29" fmla="*/ 1 h 636"/>
                  <a:gd name="T30" fmla="*/ 0 w 1679"/>
                  <a:gd name="T31" fmla="*/ 1 h 636"/>
                  <a:gd name="T32" fmla="*/ 0 w 1679"/>
                  <a:gd name="T33" fmla="*/ 1 h 636"/>
                  <a:gd name="T34" fmla="*/ 0 w 1679"/>
                  <a:gd name="T35" fmla="*/ 1 h 636"/>
                  <a:gd name="T36" fmla="*/ 0 w 1679"/>
                  <a:gd name="T37" fmla="*/ 1 h 636"/>
                  <a:gd name="T38" fmla="*/ 0 w 1679"/>
                  <a:gd name="T39" fmla="*/ 1 h 636"/>
                  <a:gd name="T40" fmla="*/ 0 w 1679"/>
                  <a:gd name="T41" fmla="*/ 1 h 636"/>
                  <a:gd name="T42" fmla="*/ 0 w 1679"/>
                  <a:gd name="T43" fmla="*/ 1 h 636"/>
                  <a:gd name="T44" fmla="*/ 0 w 1679"/>
                  <a:gd name="T45" fmla="*/ 1 h 636"/>
                  <a:gd name="T46" fmla="*/ 0 w 1679"/>
                  <a:gd name="T47" fmla="*/ 1 h 636"/>
                  <a:gd name="T48" fmla="*/ 0 w 1679"/>
                  <a:gd name="T49" fmla="*/ 1 h 636"/>
                  <a:gd name="T50" fmla="*/ 0 w 1679"/>
                  <a:gd name="T51" fmla="*/ 1 h 636"/>
                  <a:gd name="T52" fmla="*/ 0 w 1679"/>
                  <a:gd name="T53" fmla="*/ 1 h 636"/>
                  <a:gd name="T54" fmla="*/ 0 w 1679"/>
                  <a:gd name="T55" fmla="*/ 1 h 636"/>
                  <a:gd name="T56" fmla="*/ 0 w 1679"/>
                  <a:gd name="T57" fmla="*/ 1 h 636"/>
                  <a:gd name="T58" fmla="*/ 0 w 1679"/>
                  <a:gd name="T59" fmla="*/ 1 h 636"/>
                  <a:gd name="T60" fmla="*/ 0 w 1679"/>
                  <a:gd name="T61" fmla="*/ 1 h 636"/>
                  <a:gd name="T62" fmla="*/ 0 w 1679"/>
                  <a:gd name="T63" fmla="*/ 1 h 636"/>
                  <a:gd name="T64" fmla="*/ 0 w 1679"/>
                  <a:gd name="T65" fmla="*/ 1 h 636"/>
                  <a:gd name="T66" fmla="*/ 0 w 1679"/>
                  <a:gd name="T67" fmla="*/ 1 h 636"/>
                  <a:gd name="T68" fmla="*/ 0 w 1679"/>
                  <a:gd name="T69" fmla="*/ 1 h 636"/>
                  <a:gd name="T70" fmla="*/ 0 w 1679"/>
                  <a:gd name="T71" fmla="*/ 1 h 636"/>
                  <a:gd name="T72" fmla="*/ 0 w 1679"/>
                  <a:gd name="T73" fmla="*/ 1 h 636"/>
                  <a:gd name="T74" fmla="*/ 0 w 1679"/>
                  <a:gd name="T75" fmla="*/ 1 h 636"/>
                  <a:gd name="T76" fmla="*/ 0 w 1679"/>
                  <a:gd name="T77" fmla="*/ 1 h 636"/>
                  <a:gd name="T78" fmla="*/ 0 w 1679"/>
                  <a:gd name="T79" fmla="*/ 1 h 636"/>
                  <a:gd name="T80" fmla="*/ 0 w 1679"/>
                  <a:gd name="T81" fmla="*/ 1 h 636"/>
                  <a:gd name="T82" fmla="*/ 0 w 1679"/>
                  <a:gd name="T83" fmla="*/ 1 h 636"/>
                  <a:gd name="T84" fmla="*/ 0 w 1679"/>
                  <a:gd name="T85" fmla="*/ 1 h 6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79"/>
                  <a:gd name="T130" fmla="*/ 0 h 636"/>
                  <a:gd name="T131" fmla="*/ 1679 w 1679"/>
                  <a:gd name="T132" fmla="*/ 636 h 6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79" h="636">
                    <a:moveTo>
                      <a:pt x="0" y="636"/>
                    </a:moveTo>
                    <a:lnTo>
                      <a:pt x="93" y="636"/>
                    </a:lnTo>
                    <a:lnTo>
                      <a:pt x="94" y="608"/>
                    </a:lnTo>
                    <a:lnTo>
                      <a:pt x="48" y="608"/>
                    </a:lnTo>
                    <a:lnTo>
                      <a:pt x="94" y="618"/>
                    </a:lnTo>
                    <a:lnTo>
                      <a:pt x="97" y="590"/>
                    </a:lnTo>
                    <a:lnTo>
                      <a:pt x="104" y="563"/>
                    </a:lnTo>
                    <a:lnTo>
                      <a:pt x="58" y="553"/>
                    </a:lnTo>
                    <a:lnTo>
                      <a:pt x="101" y="571"/>
                    </a:lnTo>
                    <a:lnTo>
                      <a:pt x="109" y="544"/>
                    </a:lnTo>
                    <a:lnTo>
                      <a:pt x="119" y="517"/>
                    </a:lnTo>
                    <a:lnTo>
                      <a:pt x="132" y="490"/>
                    </a:lnTo>
                    <a:lnTo>
                      <a:pt x="89" y="471"/>
                    </a:lnTo>
                    <a:lnTo>
                      <a:pt x="128" y="497"/>
                    </a:lnTo>
                    <a:lnTo>
                      <a:pt x="144" y="471"/>
                    </a:lnTo>
                    <a:lnTo>
                      <a:pt x="160" y="446"/>
                    </a:lnTo>
                    <a:lnTo>
                      <a:pt x="178" y="420"/>
                    </a:lnTo>
                    <a:lnTo>
                      <a:pt x="199" y="394"/>
                    </a:lnTo>
                    <a:lnTo>
                      <a:pt x="160" y="368"/>
                    </a:lnTo>
                    <a:lnTo>
                      <a:pt x="194" y="402"/>
                    </a:lnTo>
                    <a:lnTo>
                      <a:pt x="216" y="377"/>
                    </a:lnTo>
                    <a:lnTo>
                      <a:pt x="240" y="353"/>
                    </a:lnTo>
                    <a:lnTo>
                      <a:pt x="265" y="329"/>
                    </a:lnTo>
                    <a:lnTo>
                      <a:pt x="292" y="306"/>
                    </a:lnTo>
                    <a:lnTo>
                      <a:pt x="260" y="274"/>
                    </a:lnTo>
                    <a:lnTo>
                      <a:pt x="286" y="313"/>
                    </a:lnTo>
                    <a:lnTo>
                      <a:pt x="314" y="291"/>
                    </a:lnTo>
                    <a:lnTo>
                      <a:pt x="344" y="270"/>
                    </a:lnTo>
                    <a:lnTo>
                      <a:pt x="407" y="230"/>
                    </a:lnTo>
                    <a:lnTo>
                      <a:pt x="381" y="191"/>
                    </a:lnTo>
                    <a:lnTo>
                      <a:pt x="399" y="234"/>
                    </a:lnTo>
                    <a:lnTo>
                      <a:pt x="468" y="198"/>
                    </a:lnTo>
                    <a:lnTo>
                      <a:pt x="539" y="167"/>
                    </a:lnTo>
                    <a:lnTo>
                      <a:pt x="576" y="152"/>
                    </a:lnTo>
                    <a:lnTo>
                      <a:pt x="614" y="139"/>
                    </a:lnTo>
                    <a:lnTo>
                      <a:pt x="596" y="97"/>
                    </a:lnTo>
                    <a:lnTo>
                      <a:pt x="606" y="143"/>
                    </a:lnTo>
                    <a:lnTo>
                      <a:pt x="645" y="132"/>
                    </a:lnTo>
                    <a:lnTo>
                      <a:pt x="684" y="121"/>
                    </a:lnTo>
                    <a:lnTo>
                      <a:pt x="722" y="112"/>
                    </a:lnTo>
                    <a:lnTo>
                      <a:pt x="762" y="106"/>
                    </a:lnTo>
                    <a:lnTo>
                      <a:pt x="803" y="99"/>
                    </a:lnTo>
                    <a:lnTo>
                      <a:pt x="793" y="54"/>
                    </a:lnTo>
                    <a:lnTo>
                      <a:pt x="793" y="101"/>
                    </a:lnTo>
                    <a:lnTo>
                      <a:pt x="834" y="97"/>
                    </a:lnTo>
                    <a:lnTo>
                      <a:pt x="875" y="94"/>
                    </a:lnTo>
                    <a:lnTo>
                      <a:pt x="915" y="93"/>
                    </a:lnTo>
                    <a:lnTo>
                      <a:pt x="968" y="94"/>
                    </a:lnTo>
                    <a:lnTo>
                      <a:pt x="1021" y="98"/>
                    </a:lnTo>
                    <a:lnTo>
                      <a:pt x="1021" y="52"/>
                    </a:lnTo>
                    <a:lnTo>
                      <a:pt x="1012" y="98"/>
                    </a:lnTo>
                    <a:lnTo>
                      <a:pt x="1065" y="103"/>
                    </a:lnTo>
                    <a:lnTo>
                      <a:pt x="1116" y="112"/>
                    </a:lnTo>
                    <a:lnTo>
                      <a:pt x="1168" y="123"/>
                    </a:lnTo>
                    <a:lnTo>
                      <a:pt x="1219" y="136"/>
                    </a:lnTo>
                    <a:lnTo>
                      <a:pt x="1269" y="151"/>
                    </a:lnTo>
                    <a:lnTo>
                      <a:pt x="1278" y="104"/>
                    </a:lnTo>
                    <a:lnTo>
                      <a:pt x="1260" y="147"/>
                    </a:lnTo>
                    <a:lnTo>
                      <a:pt x="1309" y="164"/>
                    </a:lnTo>
                    <a:lnTo>
                      <a:pt x="1356" y="183"/>
                    </a:lnTo>
                    <a:lnTo>
                      <a:pt x="1401" y="203"/>
                    </a:lnTo>
                    <a:lnTo>
                      <a:pt x="1445" y="225"/>
                    </a:lnTo>
                    <a:lnTo>
                      <a:pt x="1463" y="182"/>
                    </a:lnTo>
                    <a:lnTo>
                      <a:pt x="1437" y="221"/>
                    </a:lnTo>
                    <a:lnTo>
                      <a:pt x="1478" y="244"/>
                    </a:lnTo>
                    <a:lnTo>
                      <a:pt x="1517" y="269"/>
                    </a:lnTo>
                    <a:lnTo>
                      <a:pt x="1555" y="294"/>
                    </a:lnTo>
                    <a:lnTo>
                      <a:pt x="1588" y="322"/>
                    </a:lnTo>
                    <a:lnTo>
                      <a:pt x="1614" y="283"/>
                    </a:lnTo>
                    <a:lnTo>
                      <a:pt x="1582" y="316"/>
                    </a:lnTo>
                    <a:lnTo>
                      <a:pt x="1615" y="345"/>
                    </a:lnTo>
                    <a:lnTo>
                      <a:pt x="1679" y="278"/>
                    </a:lnTo>
                    <a:lnTo>
                      <a:pt x="1648" y="251"/>
                    </a:lnTo>
                    <a:lnTo>
                      <a:pt x="1640" y="244"/>
                    </a:lnTo>
                    <a:lnTo>
                      <a:pt x="1606" y="217"/>
                    </a:lnTo>
                    <a:lnTo>
                      <a:pt x="1569" y="191"/>
                    </a:lnTo>
                    <a:lnTo>
                      <a:pt x="1530" y="167"/>
                    </a:lnTo>
                    <a:lnTo>
                      <a:pt x="1489" y="143"/>
                    </a:lnTo>
                    <a:lnTo>
                      <a:pt x="1481" y="139"/>
                    </a:lnTo>
                    <a:lnTo>
                      <a:pt x="1437" y="117"/>
                    </a:lnTo>
                    <a:lnTo>
                      <a:pt x="1392" y="98"/>
                    </a:lnTo>
                    <a:lnTo>
                      <a:pt x="1345" y="79"/>
                    </a:lnTo>
                    <a:lnTo>
                      <a:pt x="1296" y="62"/>
                    </a:lnTo>
                    <a:lnTo>
                      <a:pt x="1288" y="59"/>
                    </a:lnTo>
                    <a:lnTo>
                      <a:pt x="1238" y="44"/>
                    </a:lnTo>
                    <a:lnTo>
                      <a:pt x="1188" y="31"/>
                    </a:lnTo>
                    <a:lnTo>
                      <a:pt x="1136" y="20"/>
                    </a:lnTo>
                    <a:lnTo>
                      <a:pt x="1084" y="11"/>
                    </a:lnTo>
                    <a:lnTo>
                      <a:pt x="1031" y="6"/>
                    </a:lnTo>
                    <a:lnTo>
                      <a:pt x="1021" y="5"/>
                    </a:lnTo>
                    <a:lnTo>
                      <a:pt x="968" y="1"/>
                    </a:lnTo>
                    <a:lnTo>
                      <a:pt x="915" y="0"/>
                    </a:lnTo>
                    <a:lnTo>
                      <a:pt x="875" y="1"/>
                    </a:lnTo>
                    <a:lnTo>
                      <a:pt x="834" y="4"/>
                    </a:lnTo>
                    <a:lnTo>
                      <a:pt x="793" y="8"/>
                    </a:lnTo>
                    <a:lnTo>
                      <a:pt x="783" y="8"/>
                    </a:lnTo>
                    <a:lnTo>
                      <a:pt x="743" y="14"/>
                    </a:lnTo>
                    <a:lnTo>
                      <a:pt x="703" y="20"/>
                    </a:lnTo>
                    <a:lnTo>
                      <a:pt x="664" y="30"/>
                    </a:lnTo>
                    <a:lnTo>
                      <a:pt x="626" y="40"/>
                    </a:lnTo>
                    <a:lnTo>
                      <a:pt x="587" y="52"/>
                    </a:lnTo>
                    <a:lnTo>
                      <a:pt x="578" y="54"/>
                    </a:lnTo>
                    <a:lnTo>
                      <a:pt x="540" y="67"/>
                    </a:lnTo>
                    <a:lnTo>
                      <a:pt x="503" y="81"/>
                    </a:lnTo>
                    <a:lnTo>
                      <a:pt x="432" y="112"/>
                    </a:lnTo>
                    <a:lnTo>
                      <a:pt x="363" y="148"/>
                    </a:lnTo>
                    <a:lnTo>
                      <a:pt x="355" y="152"/>
                    </a:lnTo>
                    <a:lnTo>
                      <a:pt x="292" y="192"/>
                    </a:lnTo>
                    <a:lnTo>
                      <a:pt x="262" y="213"/>
                    </a:lnTo>
                    <a:lnTo>
                      <a:pt x="234" y="235"/>
                    </a:lnTo>
                    <a:lnTo>
                      <a:pt x="226" y="240"/>
                    </a:lnTo>
                    <a:lnTo>
                      <a:pt x="199" y="263"/>
                    </a:lnTo>
                    <a:lnTo>
                      <a:pt x="175" y="287"/>
                    </a:lnTo>
                    <a:lnTo>
                      <a:pt x="150" y="311"/>
                    </a:lnTo>
                    <a:lnTo>
                      <a:pt x="128" y="336"/>
                    </a:lnTo>
                    <a:lnTo>
                      <a:pt x="122" y="342"/>
                    </a:lnTo>
                    <a:lnTo>
                      <a:pt x="101" y="368"/>
                    </a:lnTo>
                    <a:lnTo>
                      <a:pt x="83" y="394"/>
                    </a:lnTo>
                    <a:lnTo>
                      <a:pt x="66" y="420"/>
                    </a:lnTo>
                    <a:lnTo>
                      <a:pt x="51" y="446"/>
                    </a:lnTo>
                    <a:lnTo>
                      <a:pt x="47" y="453"/>
                    </a:lnTo>
                    <a:lnTo>
                      <a:pt x="34" y="481"/>
                    </a:lnTo>
                    <a:lnTo>
                      <a:pt x="23" y="508"/>
                    </a:lnTo>
                    <a:lnTo>
                      <a:pt x="16" y="535"/>
                    </a:lnTo>
                    <a:lnTo>
                      <a:pt x="12" y="544"/>
                    </a:lnTo>
                    <a:lnTo>
                      <a:pt x="5" y="571"/>
                    </a:lnTo>
                    <a:lnTo>
                      <a:pt x="3" y="598"/>
                    </a:lnTo>
                    <a:lnTo>
                      <a:pt x="1" y="608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41"/>
              <p:cNvSpPr>
                <a:spLocks/>
              </p:cNvSpPr>
              <p:nvPr/>
            </p:nvSpPr>
            <p:spPr bwMode="auto">
              <a:xfrm>
                <a:off x="2645" y="3218"/>
                <a:ext cx="133" cy="164"/>
              </a:xfrm>
              <a:custGeom>
                <a:avLst/>
                <a:gdLst>
                  <a:gd name="T0" fmla="*/ 0 w 266"/>
                  <a:gd name="T1" fmla="*/ 0 h 329"/>
                  <a:gd name="T2" fmla="*/ 1 w 266"/>
                  <a:gd name="T3" fmla="*/ 0 h 329"/>
                  <a:gd name="T4" fmla="*/ 1 w 266"/>
                  <a:gd name="T5" fmla="*/ 0 h 329"/>
                  <a:gd name="T6" fmla="*/ 0 w 266"/>
                  <a:gd name="T7" fmla="*/ 0 h 3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"/>
                  <a:gd name="T13" fmla="*/ 0 h 329"/>
                  <a:gd name="T14" fmla="*/ 266 w 266"/>
                  <a:gd name="T15" fmla="*/ 329 h 3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" h="329">
                    <a:moveTo>
                      <a:pt x="0" y="136"/>
                    </a:moveTo>
                    <a:lnTo>
                      <a:pt x="266" y="329"/>
                    </a:lnTo>
                    <a:lnTo>
                      <a:pt x="26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0" name="Group 48"/>
            <p:cNvGrpSpPr>
              <a:grpSpLocks/>
            </p:cNvGrpSpPr>
            <p:nvPr/>
          </p:nvGrpSpPr>
          <p:grpSpPr bwMode="auto">
            <a:xfrm>
              <a:off x="6037398" y="2223412"/>
              <a:ext cx="2097357" cy="947645"/>
              <a:chOff x="2816" y="3085"/>
              <a:chExt cx="905" cy="329"/>
            </a:xfrm>
          </p:grpSpPr>
          <p:sp>
            <p:nvSpPr>
              <p:cNvPr id="21523" name="Freeform 46"/>
              <p:cNvSpPr>
                <a:spLocks/>
              </p:cNvSpPr>
              <p:nvPr/>
            </p:nvSpPr>
            <p:spPr bwMode="auto">
              <a:xfrm>
                <a:off x="2816" y="3085"/>
                <a:ext cx="854" cy="328"/>
              </a:xfrm>
              <a:custGeom>
                <a:avLst/>
                <a:gdLst>
                  <a:gd name="T0" fmla="*/ 1 w 1708"/>
                  <a:gd name="T1" fmla="*/ 1 h 656"/>
                  <a:gd name="T2" fmla="*/ 1 w 1708"/>
                  <a:gd name="T3" fmla="*/ 1 h 656"/>
                  <a:gd name="T4" fmla="*/ 1 w 1708"/>
                  <a:gd name="T5" fmla="*/ 1 h 656"/>
                  <a:gd name="T6" fmla="*/ 1 w 1708"/>
                  <a:gd name="T7" fmla="*/ 1 h 656"/>
                  <a:gd name="T8" fmla="*/ 1 w 1708"/>
                  <a:gd name="T9" fmla="*/ 1 h 656"/>
                  <a:gd name="T10" fmla="*/ 1 w 1708"/>
                  <a:gd name="T11" fmla="*/ 1 h 656"/>
                  <a:gd name="T12" fmla="*/ 1 w 1708"/>
                  <a:gd name="T13" fmla="*/ 1 h 656"/>
                  <a:gd name="T14" fmla="*/ 1 w 1708"/>
                  <a:gd name="T15" fmla="*/ 1 h 656"/>
                  <a:gd name="T16" fmla="*/ 1 w 1708"/>
                  <a:gd name="T17" fmla="*/ 1 h 656"/>
                  <a:gd name="T18" fmla="*/ 1 w 1708"/>
                  <a:gd name="T19" fmla="*/ 1 h 656"/>
                  <a:gd name="T20" fmla="*/ 1 w 1708"/>
                  <a:gd name="T21" fmla="*/ 1 h 656"/>
                  <a:gd name="T22" fmla="*/ 1 w 1708"/>
                  <a:gd name="T23" fmla="*/ 1 h 656"/>
                  <a:gd name="T24" fmla="*/ 1 w 1708"/>
                  <a:gd name="T25" fmla="*/ 1 h 656"/>
                  <a:gd name="T26" fmla="*/ 1 w 1708"/>
                  <a:gd name="T27" fmla="*/ 1 h 656"/>
                  <a:gd name="T28" fmla="*/ 1 w 1708"/>
                  <a:gd name="T29" fmla="*/ 1 h 656"/>
                  <a:gd name="T30" fmla="*/ 1 w 1708"/>
                  <a:gd name="T31" fmla="*/ 1 h 656"/>
                  <a:gd name="T32" fmla="*/ 1 w 1708"/>
                  <a:gd name="T33" fmla="*/ 1 h 656"/>
                  <a:gd name="T34" fmla="*/ 1 w 1708"/>
                  <a:gd name="T35" fmla="*/ 1 h 656"/>
                  <a:gd name="T36" fmla="*/ 1 w 1708"/>
                  <a:gd name="T37" fmla="*/ 1 h 656"/>
                  <a:gd name="T38" fmla="*/ 1 w 1708"/>
                  <a:gd name="T39" fmla="*/ 1 h 656"/>
                  <a:gd name="T40" fmla="*/ 1 w 1708"/>
                  <a:gd name="T41" fmla="*/ 1 h 656"/>
                  <a:gd name="T42" fmla="*/ 1 w 1708"/>
                  <a:gd name="T43" fmla="*/ 1 h 656"/>
                  <a:gd name="T44" fmla="*/ 1 w 1708"/>
                  <a:gd name="T45" fmla="*/ 1 h 656"/>
                  <a:gd name="T46" fmla="*/ 1 w 1708"/>
                  <a:gd name="T47" fmla="*/ 1 h 656"/>
                  <a:gd name="T48" fmla="*/ 1 w 1708"/>
                  <a:gd name="T49" fmla="*/ 1 h 656"/>
                  <a:gd name="T50" fmla="*/ 1 w 1708"/>
                  <a:gd name="T51" fmla="*/ 1 h 656"/>
                  <a:gd name="T52" fmla="*/ 1 w 1708"/>
                  <a:gd name="T53" fmla="*/ 1 h 656"/>
                  <a:gd name="T54" fmla="*/ 1 w 1708"/>
                  <a:gd name="T55" fmla="*/ 1 h 656"/>
                  <a:gd name="T56" fmla="*/ 1 w 1708"/>
                  <a:gd name="T57" fmla="*/ 1 h 656"/>
                  <a:gd name="T58" fmla="*/ 1 w 1708"/>
                  <a:gd name="T59" fmla="*/ 1 h 656"/>
                  <a:gd name="T60" fmla="*/ 1 w 1708"/>
                  <a:gd name="T61" fmla="*/ 1 h 656"/>
                  <a:gd name="T62" fmla="*/ 1 w 1708"/>
                  <a:gd name="T63" fmla="*/ 1 h 656"/>
                  <a:gd name="T64" fmla="*/ 1 w 1708"/>
                  <a:gd name="T65" fmla="*/ 1 h 656"/>
                  <a:gd name="T66" fmla="*/ 1 w 1708"/>
                  <a:gd name="T67" fmla="*/ 1 h 656"/>
                  <a:gd name="T68" fmla="*/ 1 w 1708"/>
                  <a:gd name="T69" fmla="*/ 1 h 656"/>
                  <a:gd name="T70" fmla="*/ 1 w 1708"/>
                  <a:gd name="T71" fmla="*/ 1 h 656"/>
                  <a:gd name="T72" fmla="*/ 1 w 1708"/>
                  <a:gd name="T73" fmla="*/ 1 h 656"/>
                  <a:gd name="T74" fmla="*/ 1 w 1708"/>
                  <a:gd name="T75" fmla="*/ 1 h 656"/>
                  <a:gd name="T76" fmla="*/ 1 w 1708"/>
                  <a:gd name="T77" fmla="*/ 1 h 656"/>
                  <a:gd name="T78" fmla="*/ 1 w 1708"/>
                  <a:gd name="T79" fmla="*/ 1 h 656"/>
                  <a:gd name="T80" fmla="*/ 1 w 1708"/>
                  <a:gd name="T81" fmla="*/ 1 h 656"/>
                  <a:gd name="T82" fmla="*/ 1 w 1708"/>
                  <a:gd name="T83" fmla="*/ 1 h 656"/>
                  <a:gd name="T84" fmla="*/ 1 w 1708"/>
                  <a:gd name="T85" fmla="*/ 1 h 656"/>
                  <a:gd name="T86" fmla="*/ 1 w 1708"/>
                  <a:gd name="T87" fmla="*/ 1 h 6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08"/>
                  <a:gd name="T133" fmla="*/ 0 h 656"/>
                  <a:gd name="T134" fmla="*/ 1708 w 1708"/>
                  <a:gd name="T135" fmla="*/ 656 h 65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08" h="656">
                    <a:moveTo>
                      <a:pt x="0" y="656"/>
                    </a:moveTo>
                    <a:lnTo>
                      <a:pt x="93" y="656"/>
                    </a:lnTo>
                    <a:lnTo>
                      <a:pt x="94" y="627"/>
                    </a:lnTo>
                    <a:lnTo>
                      <a:pt x="48" y="627"/>
                    </a:lnTo>
                    <a:lnTo>
                      <a:pt x="94" y="636"/>
                    </a:lnTo>
                    <a:lnTo>
                      <a:pt x="97" y="608"/>
                    </a:lnTo>
                    <a:lnTo>
                      <a:pt x="103" y="579"/>
                    </a:lnTo>
                    <a:lnTo>
                      <a:pt x="112" y="552"/>
                    </a:lnTo>
                    <a:lnTo>
                      <a:pt x="66" y="542"/>
                    </a:lnTo>
                    <a:lnTo>
                      <a:pt x="108" y="560"/>
                    </a:lnTo>
                    <a:lnTo>
                      <a:pt x="119" y="532"/>
                    </a:lnTo>
                    <a:lnTo>
                      <a:pt x="132" y="504"/>
                    </a:lnTo>
                    <a:lnTo>
                      <a:pt x="147" y="477"/>
                    </a:lnTo>
                    <a:lnTo>
                      <a:pt x="104" y="459"/>
                    </a:lnTo>
                    <a:lnTo>
                      <a:pt x="143" y="485"/>
                    </a:lnTo>
                    <a:lnTo>
                      <a:pt x="160" y="458"/>
                    </a:lnTo>
                    <a:lnTo>
                      <a:pt x="178" y="431"/>
                    </a:lnTo>
                    <a:lnTo>
                      <a:pt x="199" y="405"/>
                    </a:lnTo>
                    <a:lnTo>
                      <a:pt x="160" y="379"/>
                    </a:lnTo>
                    <a:lnTo>
                      <a:pt x="194" y="413"/>
                    </a:lnTo>
                    <a:lnTo>
                      <a:pt x="215" y="387"/>
                    </a:lnTo>
                    <a:lnTo>
                      <a:pt x="240" y="362"/>
                    </a:lnTo>
                    <a:lnTo>
                      <a:pt x="265" y="338"/>
                    </a:lnTo>
                    <a:lnTo>
                      <a:pt x="292" y="314"/>
                    </a:lnTo>
                    <a:lnTo>
                      <a:pt x="259" y="281"/>
                    </a:lnTo>
                    <a:lnTo>
                      <a:pt x="285" y="320"/>
                    </a:lnTo>
                    <a:lnTo>
                      <a:pt x="314" y="298"/>
                    </a:lnTo>
                    <a:lnTo>
                      <a:pt x="343" y="276"/>
                    </a:lnTo>
                    <a:lnTo>
                      <a:pt x="407" y="234"/>
                    </a:lnTo>
                    <a:lnTo>
                      <a:pt x="381" y="196"/>
                    </a:lnTo>
                    <a:lnTo>
                      <a:pt x="399" y="238"/>
                    </a:lnTo>
                    <a:lnTo>
                      <a:pt x="467" y="202"/>
                    </a:lnTo>
                    <a:lnTo>
                      <a:pt x="539" y="170"/>
                    </a:lnTo>
                    <a:lnTo>
                      <a:pt x="576" y="156"/>
                    </a:lnTo>
                    <a:lnTo>
                      <a:pt x="613" y="141"/>
                    </a:lnTo>
                    <a:lnTo>
                      <a:pt x="652" y="130"/>
                    </a:lnTo>
                    <a:lnTo>
                      <a:pt x="634" y="87"/>
                    </a:lnTo>
                    <a:lnTo>
                      <a:pt x="644" y="134"/>
                    </a:lnTo>
                    <a:lnTo>
                      <a:pt x="683" y="123"/>
                    </a:lnTo>
                    <a:lnTo>
                      <a:pt x="722" y="114"/>
                    </a:lnTo>
                    <a:lnTo>
                      <a:pt x="762" y="106"/>
                    </a:lnTo>
                    <a:lnTo>
                      <a:pt x="802" y="101"/>
                    </a:lnTo>
                    <a:lnTo>
                      <a:pt x="843" y="96"/>
                    </a:lnTo>
                    <a:lnTo>
                      <a:pt x="833" y="51"/>
                    </a:lnTo>
                    <a:lnTo>
                      <a:pt x="833" y="97"/>
                    </a:lnTo>
                    <a:lnTo>
                      <a:pt x="874" y="95"/>
                    </a:lnTo>
                    <a:lnTo>
                      <a:pt x="915" y="93"/>
                    </a:lnTo>
                    <a:lnTo>
                      <a:pt x="971" y="95"/>
                    </a:lnTo>
                    <a:lnTo>
                      <a:pt x="1027" y="100"/>
                    </a:lnTo>
                    <a:lnTo>
                      <a:pt x="1027" y="53"/>
                    </a:lnTo>
                    <a:lnTo>
                      <a:pt x="1017" y="100"/>
                    </a:lnTo>
                    <a:lnTo>
                      <a:pt x="1072" y="108"/>
                    </a:lnTo>
                    <a:lnTo>
                      <a:pt x="1128" y="119"/>
                    </a:lnTo>
                    <a:lnTo>
                      <a:pt x="1182" y="132"/>
                    </a:lnTo>
                    <a:lnTo>
                      <a:pt x="1191" y="87"/>
                    </a:lnTo>
                    <a:lnTo>
                      <a:pt x="1173" y="130"/>
                    </a:lnTo>
                    <a:lnTo>
                      <a:pt x="1226" y="146"/>
                    </a:lnTo>
                    <a:lnTo>
                      <a:pt x="1279" y="165"/>
                    </a:lnTo>
                    <a:lnTo>
                      <a:pt x="1329" y="187"/>
                    </a:lnTo>
                    <a:lnTo>
                      <a:pt x="1377" y="210"/>
                    </a:lnTo>
                    <a:lnTo>
                      <a:pt x="1395" y="167"/>
                    </a:lnTo>
                    <a:lnTo>
                      <a:pt x="1369" y="206"/>
                    </a:lnTo>
                    <a:lnTo>
                      <a:pt x="1417" y="232"/>
                    </a:lnTo>
                    <a:lnTo>
                      <a:pt x="1461" y="260"/>
                    </a:lnTo>
                    <a:lnTo>
                      <a:pt x="1504" y="290"/>
                    </a:lnTo>
                    <a:lnTo>
                      <a:pt x="1544" y="321"/>
                    </a:lnTo>
                    <a:lnTo>
                      <a:pt x="1570" y="282"/>
                    </a:lnTo>
                    <a:lnTo>
                      <a:pt x="1536" y="314"/>
                    </a:lnTo>
                    <a:lnTo>
                      <a:pt x="1573" y="348"/>
                    </a:lnTo>
                    <a:lnTo>
                      <a:pt x="1608" y="382"/>
                    </a:lnTo>
                    <a:lnTo>
                      <a:pt x="1641" y="349"/>
                    </a:lnTo>
                    <a:lnTo>
                      <a:pt x="1602" y="375"/>
                    </a:lnTo>
                    <a:lnTo>
                      <a:pt x="1637" y="414"/>
                    </a:lnTo>
                    <a:lnTo>
                      <a:pt x="1708" y="356"/>
                    </a:lnTo>
                    <a:lnTo>
                      <a:pt x="1679" y="324"/>
                    </a:lnTo>
                    <a:lnTo>
                      <a:pt x="1674" y="316"/>
                    </a:lnTo>
                    <a:lnTo>
                      <a:pt x="1639" y="282"/>
                    </a:lnTo>
                    <a:lnTo>
                      <a:pt x="1602" y="249"/>
                    </a:lnTo>
                    <a:lnTo>
                      <a:pt x="1595" y="243"/>
                    </a:lnTo>
                    <a:lnTo>
                      <a:pt x="1555" y="212"/>
                    </a:lnTo>
                    <a:lnTo>
                      <a:pt x="1513" y="183"/>
                    </a:lnTo>
                    <a:lnTo>
                      <a:pt x="1469" y="154"/>
                    </a:lnTo>
                    <a:lnTo>
                      <a:pt x="1421" y="128"/>
                    </a:lnTo>
                    <a:lnTo>
                      <a:pt x="1413" y="124"/>
                    </a:lnTo>
                    <a:lnTo>
                      <a:pt x="1365" y="101"/>
                    </a:lnTo>
                    <a:lnTo>
                      <a:pt x="1315" y="79"/>
                    </a:lnTo>
                    <a:lnTo>
                      <a:pt x="1262" y="61"/>
                    </a:lnTo>
                    <a:lnTo>
                      <a:pt x="1209" y="44"/>
                    </a:lnTo>
                    <a:lnTo>
                      <a:pt x="1201" y="40"/>
                    </a:lnTo>
                    <a:lnTo>
                      <a:pt x="1147" y="28"/>
                    </a:lnTo>
                    <a:lnTo>
                      <a:pt x="1092" y="16"/>
                    </a:lnTo>
                    <a:lnTo>
                      <a:pt x="1036" y="8"/>
                    </a:lnTo>
                    <a:lnTo>
                      <a:pt x="1027" y="7"/>
                    </a:lnTo>
                    <a:lnTo>
                      <a:pt x="971" y="2"/>
                    </a:lnTo>
                    <a:lnTo>
                      <a:pt x="915" y="0"/>
                    </a:lnTo>
                    <a:lnTo>
                      <a:pt x="874" y="2"/>
                    </a:lnTo>
                    <a:lnTo>
                      <a:pt x="833" y="4"/>
                    </a:lnTo>
                    <a:lnTo>
                      <a:pt x="824" y="4"/>
                    </a:lnTo>
                    <a:lnTo>
                      <a:pt x="783" y="9"/>
                    </a:lnTo>
                    <a:lnTo>
                      <a:pt x="743" y="15"/>
                    </a:lnTo>
                    <a:lnTo>
                      <a:pt x="703" y="22"/>
                    </a:lnTo>
                    <a:lnTo>
                      <a:pt x="664" y="31"/>
                    </a:lnTo>
                    <a:lnTo>
                      <a:pt x="625" y="42"/>
                    </a:lnTo>
                    <a:lnTo>
                      <a:pt x="616" y="44"/>
                    </a:lnTo>
                    <a:lnTo>
                      <a:pt x="577" y="56"/>
                    </a:lnTo>
                    <a:lnTo>
                      <a:pt x="540" y="70"/>
                    </a:lnTo>
                    <a:lnTo>
                      <a:pt x="502" y="84"/>
                    </a:lnTo>
                    <a:lnTo>
                      <a:pt x="431" y="117"/>
                    </a:lnTo>
                    <a:lnTo>
                      <a:pt x="363" y="153"/>
                    </a:lnTo>
                    <a:lnTo>
                      <a:pt x="355" y="157"/>
                    </a:lnTo>
                    <a:lnTo>
                      <a:pt x="292" y="198"/>
                    </a:lnTo>
                    <a:lnTo>
                      <a:pt x="262" y="220"/>
                    </a:lnTo>
                    <a:lnTo>
                      <a:pt x="234" y="242"/>
                    </a:lnTo>
                    <a:lnTo>
                      <a:pt x="226" y="249"/>
                    </a:lnTo>
                    <a:lnTo>
                      <a:pt x="199" y="272"/>
                    </a:lnTo>
                    <a:lnTo>
                      <a:pt x="174" y="296"/>
                    </a:lnTo>
                    <a:lnTo>
                      <a:pt x="150" y="321"/>
                    </a:lnTo>
                    <a:lnTo>
                      <a:pt x="128" y="347"/>
                    </a:lnTo>
                    <a:lnTo>
                      <a:pt x="121" y="353"/>
                    </a:lnTo>
                    <a:lnTo>
                      <a:pt x="101" y="379"/>
                    </a:lnTo>
                    <a:lnTo>
                      <a:pt x="82" y="406"/>
                    </a:lnTo>
                    <a:lnTo>
                      <a:pt x="66" y="433"/>
                    </a:lnTo>
                    <a:lnTo>
                      <a:pt x="62" y="441"/>
                    </a:lnTo>
                    <a:lnTo>
                      <a:pt x="46" y="468"/>
                    </a:lnTo>
                    <a:lnTo>
                      <a:pt x="33" y="495"/>
                    </a:lnTo>
                    <a:lnTo>
                      <a:pt x="23" y="524"/>
                    </a:lnTo>
                    <a:lnTo>
                      <a:pt x="20" y="533"/>
                    </a:lnTo>
                    <a:lnTo>
                      <a:pt x="11" y="560"/>
                    </a:lnTo>
                    <a:lnTo>
                      <a:pt x="5" y="588"/>
                    </a:lnTo>
                    <a:lnTo>
                      <a:pt x="2" y="617"/>
                    </a:lnTo>
                    <a:lnTo>
                      <a:pt x="1" y="627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Freeform 47"/>
              <p:cNvSpPr>
                <a:spLocks/>
              </p:cNvSpPr>
              <p:nvPr/>
            </p:nvSpPr>
            <p:spPr bwMode="auto">
              <a:xfrm>
                <a:off x="3584" y="3249"/>
                <a:ext cx="137" cy="165"/>
              </a:xfrm>
              <a:custGeom>
                <a:avLst/>
                <a:gdLst>
                  <a:gd name="T0" fmla="*/ 0 w 274"/>
                  <a:gd name="T1" fmla="*/ 1 h 329"/>
                  <a:gd name="T2" fmla="*/ 1 w 274"/>
                  <a:gd name="T3" fmla="*/ 1 h 329"/>
                  <a:gd name="T4" fmla="*/ 1 w 274"/>
                  <a:gd name="T5" fmla="*/ 0 h 329"/>
                  <a:gd name="T6" fmla="*/ 0 w 274"/>
                  <a:gd name="T7" fmla="*/ 1 h 3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4"/>
                  <a:gd name="T13" fmla="*/ 0 h 329"/>
                  <a:gd name="T14" fmla="*/ 274 w 274"/>
                  <a:gd name="T15" fmla="*/ 329 h 3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4" h="329">
                    <a:moveTo>
                      <a:pt x="0" y="111"/>
                    </a:moveTo>
                    <a:lnTo>
                      <a:pt x="247" y="329"/>
                    </a:lnTo>
                    <a:lnTo>
                      <a:pt x="274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1" name="Rectangle 51"/>
            <p:cNvSpPr>
              <a:spLocks noChangeArrowheads="1"/>
            </p:cNvSpPr>
            <p:nvPr/>
          </p:nvSpPr>
          <p:spPr bwMode="auto">
            <a:xfrm>
              <a:off x="3648032" y="1828800"/>
              <a:ext cx="3163418" cy="37156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22" name="Rectangle 52"/>
            <p:cNvSpPr>
              <a:spLocks noChangeArrowheads="1"/>
            </p:cNvSpPr>
            <p:nvPr/>
          </p:nvSpPr>
          <p:spPr bwMode="auto">
            <a:xfrm>
              <a:off x="3797665" y="1908045"/>
              <a:ext cx="30585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CC99"/>
                  </a:solidFill>
                </a:rPr>
                <a:t>Surveillance Reporting</a:t>
              </a:r>
              <a:endParaRPr lang="en-US" sz="140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3379788" y="645421"/>
            <a:ext cx="5562600" cy="134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en-US" sz="1600" dirty="0"/>
              <a:t>Power supply : Yes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Mobile &amp; Land line networks coverage : Yes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Computers : Yes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Internet : Yes 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Database : MS Access and Excel to store / analyze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370263" y="2093221"/>
            <a:ext cx="55626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en-US" sz="1600" dirty="0"/>
              <a:t>Power supply : Yes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Mobile &amp; Land line networks coverage : Yes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Computers: Yes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Internet : Yes (expensive)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Database : MS Excel to store / analyze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375025" y="3456883"/>
            <a:ext cx="5562600" cy="126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en-US" sz="1600" dirty="0"/>
              <a:t>Power supply : Yes (limited)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Mobile &amp; Land line networks coverage : Yes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 Computers  : Yes (limited)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Internet : No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Database : No (paper based)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379788" y="4811021"/>
            <a:ext cx="5562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en-US" sz="1600" dirty="0"/>
              <a:t>Power supply : No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Mobile &amp; Land line networks coverage : Yes (limited)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 Computers  : No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Internet : No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Database : No (paper based)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276600" y="6096000"/>
            <a:ext cx="4267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ICT Skills is limited at each level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9EA097-71C8-4CA9-9EA3-31EBC564D606}" type="slidenum">
              <a:rPr lang="en-US">
                <a:solidFill>
                  <a:srgbClr val="B5A788"/>
                </a:solidFill>
              </a:rPr>
              <a:pPr eaLnBrk="1" hangingPunct="1"/>
              <a:t>6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25" name="Picture 24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0" y="2133600"/>
            <a:ext cx="7499350" cy="25146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ICT Tools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Surveillance Software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Data reporting tools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97B18D-D900-433C-B8EC-685B33F208E8}" type="slidenum">
              <a:rPr lang="en-US">
                <a:solidFill>
                  <a:srgbClr val="B5A788"/>
                </a:solidFill>
              </a:rPr>
              <a:pPr eaLnBrk="1" hangingPunct="1"/>
              <a:t>7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4" name="Picture 3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990600" y="1266825"/>
            <a:ext cx="8153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  CBS : </a:t>
            </a:r>
            <a:r>
              <a:rPr lang="en-US" sz="2800" dirty="0" err="1">
                <a:latin typeface="+mn-lt"/>
              </a:rPr>
              <a:t>CamEWARN</a:t>
            </a:r>
            <a:r>
              <a:rPr lang="en-US" sz="2800" dirty="0">
                <a:latin typeface="+mn-lt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- Pilot in 4 provinces in 2005 supported by French Cooperation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Installed since 2006 at National Level and all Provinces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 supported by WHO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Desktop application with Microsoft Access database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Used for weekly data collection (10 conditions)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Easy to use and adapt to other countries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n-lt"/>
              </a:rPr>
              <a:t> Two kind of report can be made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 (long and short report   (HTML and Word format))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Data can be analyzed as table, chart and map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n-lt"/>
              </a:rPr>
              <a:t> The alert parameter can be configured by the 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  administrator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- Easy to translate to other language</a:t>
            </a:r>
          </a:p>
        </p:txBody>
      </p:sp>
      <p:pic>
        <p:nvPicPr>
          <p:cNvPr id="23555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4948238"/>
            <a:ext cx="17954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34737" y="6350"/>
            <a:ext cx="779971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Surveillance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F958CF-5488-4403-9ABB-B9F9926B6DE1}" type="slidenum">
              <a:rPr lang="en-US">
                <a:solidFill>
                  <a:srgbClr val="B5A788"/>
                </a:solidFill>
              </a:rPr>
              <a:pPr eaLnBrk="1" hangingPunct="1"/>
              <a:t>8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CamEWARN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Software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6630"/>
            <a:ext cx="38862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6786"/>
            <a:ext cx="36671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84" y="4297151"/>
            <a:ext cx="365601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 r="48051" b="5339"/>
          <a:stretch>
            <a:fillRect/>
          </a:stretch>
        </p:blipFill>
        <p:spPr bwMode="auto">
          <a:xfrm>
            <a:off x="2111375" y="3742061"/>
            <a:ext cx="2917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t="1865" r="12041" b="44502"/>
          <a:stretch>
            <a:fillRect/>
          </a:stretch>
        </p:blipFill>
        <p:spPr bwMode="auto">
          <a:xfrm>
            <a:off x="5257800" y="1108306"/>
            <a:ext cx="3733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30BDFD-E7E6-4D4C-B82C-4AE46E45701F}" type="slidenum">
              <a:rPr lang="en-US">
                <a:solidFill>
                  <a:srgbClr val="B5A788"/>
                </a:solidFill>
              </a:rPr>
              <a:pPr eaLnBrk="1" hangingPunct="1"/>
              <a:t>9</a:t>
            </a:fld>
            <a:endParaRPr lang="en-US">
              <a:solidFill>
                <a:srgbClr val="B5A788"/>
              </a:solidFill>
            </a:endParaRPr>
          </a:p>
        </p:txBody>
      </p:sp>
      <p:pic>
        <p:nvPicPr>
          <p:cNvPr id="9" name="Picture 8" descr="DDD-PP Slide-foo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694</Words>
  <Application>Microsoft Office PowerPoint</Application>
  <PresentationFormat>On-screen Show (4:3)</PresentationFormat>
  <Paragraphs>189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Calibri</vt:lpstr>
      <vt:lpstr>Times New Roman</vt:lpstr>
      <vt:lpstr>Wingdings</vt:lpstr>
      <vt:lpstr>Wingdings 2</vt:lpstr>
      <vt:lpstr>Office Theme</vt:lpstr>
      <vt:lpstr>Cambodia Early Warning and  Response Network (CamEwarn)</vt:lpstr>
      <vt:lpstr>Outline</vt:lpstr>
      <vt:lpstr>Surveillance System</vt:lpstr>
      <vt:lpstr>Conditions included in Case-based Surveillance</vt:lpstr>
      <vt:lpstr>Data Flow</vt:lpstr>
      <vt:lpstr>ICT assessment (2005)</vt:lpstr>
      <vt:lpstr>ICT Tools Surveillance Software Data reporting tools</vt:lpstr>
      <vt:lpstr>PowerPoint Presentation</vt:lpstr>
      <vt:lpstr>CamEWARN Software</vt:lpstr>
      <vt:lpstr>PowerPoint Presentation</vt:lpstr>
      <vt:lpstr>Data reporting: Remote SMS System</vt:lpstr>
      <vt:lpstr>CamEwarn Web based</vt:lpstr>
      <vt:lpstr>Data Entry</vt:lpstr>
      <vt:lpstr>Data visualization</vt:lpstr>
      <vt:lpstr>PowerPoint Presentation</vt:lpstr>
      <vt:lpstr>EBS Screenshots</vt:lpstr>
      <vt:lpstr>PowerPoint Presentation</vt:lpstr>
      <vt:lpstr>Outcomes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Me</dc:creator>
  <cp:lastModifiedBy>IENG Vanra</cp:lastModifiedBy>
  <cp:revision>35</cp:revision>
  <cp:lastPrinted>2013-11-18T01:45:49Z</cp:lastPrinted>
  <dcterms:created xsi:type="dcterms:W3CDTF">2013-11-12T02:54:21Z</dcterms:created>
  <dcterms:modified xsi:type="dcterms:W3CDTF">2013-11-18T01:46:05Z</dcterms:modified>
</cp:coreProperties>
</file>